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61" r:id="rId3"/>
    <p:sldId id="260" r:id="rId4"/>
    <p:sldId id="263" r:id="rId5"/>
    <p:sldId id="264" r:id="rId6"/>
    <p:sldId id="265" r:id="rId7"/>
    <p:sldId id="467" r:id="rId8"/>
    <p:sldId id="468" r:id="rId9"/>
    <p:sldId id="470" r:id="rId10"/>
    <p:sldId id="469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87" r:id="rId19"/>
    <p:sldId id="286" r:id="rId20"/>
    <p:sldId id="273" r:id="rId21"/>
    <p:sldId id="274" r:id="rId22"/>
    <p:sldId id="288" r:id="rId23"/>
    <p:sldId id="464" r:id="rId24"/>
    <p:sldId id="463" r:id="rId25"/>
    <p:sldId id="465" r:id="rId26"/>
    <p:sldId id="289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41871D7-7F67-4943-9B46-F780533FCC00}">
          <p14:sldIdLst>
            <p14:sldId id="262"/>
          </p14:sldIdLst>
        </p14:section>
        <p14:section name="What's Going On?" id="{3FA46A75-3E00-4C00-A1B8-4C7EC3BE6F9F}">
          <p14:sldIdLst>
            <p14:sldId id="261"/>
            <p14:sldId id="260"/>
            <p14:sldId id="263"/>
          </p14:sldIdLst>
        </p14:section>
        <p14:section name="Three Aspects" id="{D20E217A-6BE3-4AC7-B361-FDF13CC1A543}">
          <p14:sldIdLst>
            <p14:sldId id="264"/>
            <p14:sldId id="265"/>
            <p14:sldId id="467"/>
            <p14:sldId id="468"/>
            <p14:sldId id="470"/>
            <p14:sldId id="469"/>
            <p14:sldId id="267"/>
          </p14:sldIdLst>
        </p14:section>
        <p14:section name="Altcoins to Copy" id="{D6A266B0-7132-4448-9BC7-FCB66F31B3AD}">
          <p14:sldIdLst>
            <p14:sldId id="268"/>
            <p14:sldId id="269"/>
            <p14:sldId id="270"/>
            <p14:sldId id="271"/>
            <p14:sldId id="272"/>
            <p14:sldId id="285"/>
            <p14:sldId id="287"/>
            <p14:sldId id="286"/>
            <p14:sldId id="273"/>
            <p14:sldId id="274"/>
            <p14:sldId id="288"/>
            <p14:sldId id="464"/>
            <p14:sldId id="463"/>
            <p14:sldId id="465"/>
            <p14:sldId id="289"/>
          </p14:sldIdLst>
        </p14:section>
        <p14:section name="Specific Call to Action" id="{0CA11038-FB17-4894-B8F1-22F1012B8066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4CD2"/>
    <a:srgbClr val="F8B29C"/>
    <a:srgbClr val="FF505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86486" autoAdjust="0"/>
  </p:normalViewPr>
  <p:slideViewPr>
    <p:cSldViewPr snapToGrid="0">
      <p:cViewPr varScale="1">
        <p:scale>
          <a:sx n="58" d="100"/>
          <a:sy n="58" d="100"/>
        </p:scale>
        <p:origin x="78" y="966"/>
      </p:cViewPr>
      <p:guideLst/>
    </p:cSldViewPr>
  </p:slideViewPr>
  <p:outlineViewPr>
    <p:cViewPr>
      <p:scale>
        <a:sx n="33" d="100"/>
        <a:sy n="33" d="100"/>
      </p:scale>
      <p:origin x="0" y="-345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17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CD4A6-E440-4A72-A128-5A064F9177A3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3A21-1C9F-4257-8DBF-286E18560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42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people conversing, speech</a:t>
            </a:r>
            <a:r>
              <a:rPr lang="en-US" baseline="0" dirty="0"/>
              <a:t> bubbles</a:t>
            </a:r>
          </a:p>
          <a:p>
            <a:r>
              <a:rPr lang="en-US" dirty="0"/>
              <a:t>“But</a:t>
            </a:r>
            <a:r>
              <a:rPr lang="en-US" baseline="0" dirty="0"/>
              <a:t> can Bitcoin do _____?”</a:t>
            </a:r>
          </a:p>
          <a:p>
            <a:r>
              <a:rPr lang="en-US" baseline="0" dirty="0"/>
              <a:t>“Yes, see Bip300”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of a stick figure with a top hat, with a thought bubble, thinking about:</a:t>
            </a:r>
            <a:r>
              <a:rPr lang="en-US" baseline="0" dirty="0"/>
              <a:t> Blocksize, TC, KYC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Also, has screenshots of </a:t>
            </a:r>
            <a:r>
              <a:rPr lang="en-US" baseline="0" dirty="0" err="1"/>
              <a:t>Github</a:t>
            </a:r>
            <a:r>
              <a:rPr lang="en-US" baseline="0" dirty="0"/>
              <a:t>/</a:t>
            </a:r>
            <a:r>
              <a:rPr lang="en-US" baseline="0" dirty="0" err="1"/>
              <a:t>Gui</a:t>
            </a:r>
            <a:r>
              <a:rPr lang="en-US" baseline="0" dirty="0"/>
              <a:t>/</a:t>
            </a:r>
            <a:r>
              <a:rPr lang="en-US" baseline="0" dirty="0" err="1"/>
              <a:t>Youtube</a:t>
            </a:r>
            <a:r>
              <a:rPr lang="en-US" baseline="0" dirty="0"/>
              <a:t> </a:t>
            </a:r>
            <a:r>
              <a:rPr lang="en-US" baseline="0" dirty="0" err="1"/>
              <a:t>zcash</a:t>
            </a:r>
            <a:r>
              <a:rPr lang="en-US" baseline="0" dirty="0"/>
              <a:t>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like a screenshot</a:t>
            </a:r>
            <a:r>
              <a:rPr lang="en-US" baseline="0" dirty="0"/>
              <a:t> from an iPhone, with lots of little apps called “</a:t>
            </a:r>
            <a:r>
              <a:rPr lang="en-US" baseline="0" dirty="0" err="1"/>
              <a:t>zCash</a:t>
            </a:r>
            <a:r>
              <a:rPr lang="en-US" baseline="0" dirty="0"/>
              <a:t>” “eth” “bch”, “…” but with a Big “Bip300” fram</a:t>
            </a:r>
            <a:r>
              <a:rPr lang="en-US" dirty="0"/>
              <a:t>e around it. Outside of the Bitcoin Frame is a Bitcoin Core app, and a “Lightning Frame” with LN Apps, and a word processor, web browser, calculator,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Have some</a:t>
            </a:r>
            <a:r>
              <a:rPr lang="en-US" baseline="0" dirty="0"/>
              <a:t> ghosted-out coins, that move from Bitcoin Core app to the LN</a:t>
            </a:r>
          </a:p>
          <a:p>
            <a:r>
              <a:rPr lang="en-US" baseline="0" dirty="0"/>
              <a:t>At the bottom is a bullet point called “Cool Asymmetry”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like a screenshot</a:t>
            </a:r>
            <a:r>
              <a:rPr lang="en-US" baseline="0" dirty="0"/>
              <a:t> from an iPhone, with lots of little apps called “</a:t>
            </a:r>
            <a:r>
              <a:rPr lang="en-US" baseline="0" dirty="0" err="1"/>
              <a:t>zCash</a:t>
            </a:r>
            <a:r>
              <a:rPr lang="en-US" baseline="0" dirty="0"/>
              <a:t>” “eth” “bch”, “…” but with a Big “Bip300” fram</a:t>
            </a:r>
            <a:r>
              <a:rPr lang="en-US" dirty="0"/>
              <a:t>e around it. Outside of the Bitcoin Frame is a Bitcoin Core app, and a “Lightning Frame” with LN Apps, and a word processor, web browser, calculator,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Have some</a:t>
            </a:r>
            <a:r>
              <a:rPr lang="en-US" baseline="0" dirty="0"/>
              <a:t> ghosted-out coins, that move from Bitcoin Core app to the LN</a:t>
            </a:r>
          </a:p>
          <a:p>
            <a:r>
              <a:rPr lang="en-US" baseline="0" dirty="0"/>
              <a:t>At the bottom is a bullet point called “Cool Asymmetry”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01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like a screenshot</a:t>
            </a:r>
            <a:r>
              <a:rPr lang="en-US" baseline="0" dirty="0"/>
              <a:t> from an iPhone, with lots of little apps called “</a:t>
            </a:r>
            <a:r>
              <a:rPr lang="en-US" baseline="0" dirty="0" err="1"/>
              <a:t>zCash</a:t>
            </a:r>
            <a:r>
              <a:rPr lang="en-US" baseline="0" dirty="0"/>
              <a:t>” “eth” “bch”, “…” but with a Big “Bip300” fram</a:t>
            </a:r>
            <a:r>
              <a:rPr lang="en-US" dirty="0"/>
              <a:t>e around it. Outside of the Bitcoin Frame is a Bitcoin Core app, and a “Lightning Frame” with LN Apps, and a word processor, web browser, calculator,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Have some</a:t>
            </a:r>
            <a:r>
              <a:rPr lang="en-US" baseline="0" dirty="0"/>
              <a:t> ghosted-out coins, that move from Bitcoin Core app to the LN</a:t>
            </a:r>
          </a:p>
          <a:p>
            <a:r>
              <a:rPr lang="en-US" baseline="0" dirty="0"/>
              <a:t>At the bottom is a bullet point called “Cool Asymmetry”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3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5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blockchains, (main and side),  The sidechain has 3 month epoch</a:t>
            </a:r>
            <a:r>
              <a:rPr lang="en-US" baseline="0" dirty="0"/>
              <a:t>s with are defined by one hash.</a:t>
            </a:r>
          </a:p>
          <a:p>
            <a:r>
              <a:rPr lang="en-US" dirty="0"/>
              <a:t>There is an arrow</a:t>
            </a:r>
            <a:r>
              <a:rPr lang="en-US" baseline="0" dirty="0"/>
              <a:t> from the hash to the layer1 coinbase txn, denoting the insertion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7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temptation to run Altcoin Nodes</a:t>
            </a:r>
          </a:p>
          <a:p>
            <a:r>
              <a:rPr lang="en-US" dirty="0"/>
              <a:t>Miners collet fees from every</a:t>
            </a:r>
            <a:r>
              <a:rPr lang="en-US" baseline="0" dirty="0"/>
              <a:t> txn, on every blockchain!</a:t>
            </a:r>
          </a:p>
          <a:p>
            <a:r>
              <a:rPr lang="en-US" baseline="0" dirty="0"/>
              <a:t>Miners don’t need to upgrade their software anymore.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13A21-1C9F-4257-8DBF-286E185605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4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A403-F055-4A80-9604-4C399A2A2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A4E94-869A-4FC9-AE49-E8265D7C5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8434A2D-CEAB-42A0-99C1-05A134C3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defRPr sz="2400">
                <a:solidFill>
                  <a:sysClr val="windowText" lastClr="000000"/>
                </a:solidFill>
              </a:defRPr>
            </a:lvl1pPr>
          </a:lstStyle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6E5AE1C-F21E-4AD0-8FD8-59838F21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4352" y="6457950"/>
            <a:ext cx="436756" cy="365125"/>
          </a:xfrm>
        </p:spPr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9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062A-693C-4E50-95B2-3EB34276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23B37-237A-446D-BB60-3A8DBCB3E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0FCF2-1513-4CCE-BFCB-38FAC75C3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0825-84A4-4060-A5F2-FB2C94504857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34CEF-58FB-449A-A37D-36D8ED9D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BDB6-6553-4060-B32B-035477CE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6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AC25E-9025-4FEB-898F-AA7CC6EC1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09CF1-9E4F-42BA-9B67-A09A3A37A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3DD14-9FBB-4BC6-AB8E-D91FED40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E6D6-CACF-4F28-9150-5EE6870543F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2582-1D96-4693-AD57-2D6D396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D81C3-3046-4EC2-8A11-96EB9BF6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3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DDD0-78EF-4A42-95DD-6DA2531E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63D3-0E09-4933-B627-402C3FF2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AD7641-AF5D-4AFE-A8C1-D1C4BB88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252" y="6432550"/>
            <a:ext cx="436756" cy="365125"/>
          </a:xfrm>
        </p:spPr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8FC7810-EDF6-4CA6-9BDA-1E11CFE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6138" y="6378499"/>
            <a:ext cx="11447813" cy="365125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>
              <a:defRPr sz="2400">
                <a:solidFill>
                  <a:sysClr val="windowText" lastClr="000000"/>
                </a:solidFill>
              </a:defRPr>
            </a:lvl1pPr>
          </a:lstStyle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www.drivechain.info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34379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C07C9-55A0-4D31-BAB6-6AD0D1C6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8EF90-16B2-4C15-9D3E-88261768C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E515D-1142-4945-9C38-CC848295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6FAE9-7DEF-4AB0-AFF8-ED72CF978E5C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380F-1EC2-427D-9C37-4006784A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DCC02-34C6-421A-84AD-FFBC24D2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9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717B-13C5-4F6D-9FEC-108C6B15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BF34-1FAC-49AC-9790-3E894C5BB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DBF86-E401-412D-A4C2-F579C9198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94AAF-B671-4DBA-AC6C-04B694AF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14C6-6EDA-42D1-AC36-B42662BC42E0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91FFA-3FD8-4A45-8B1B-35841096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CC2ED-D23B-4F9A-9BB8-325CC349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67E-A29C-4C89-899E-428BDF95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8CEEC-1D1E-470B-B8ED-E14337529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B2F8E-7BEB-4DE8-9058-F4CD281C9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A3C1C-0372-41B7-B353-645AEB362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AC2B6-BCF6-4031-B98A-C1A1B3674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C1589-4DC9-475B-95C7-7BDF0409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8A5A5-A04D-4B3F-BB6D-4A58E6168C05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541F0B-B8AF-4D54-9642-E9ABDAA1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A924B-E711-42D3-A714-03B236D9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7FA7-299F-412A-AEFC-C3A59A67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ECF64-7EE0-4863-8D80-F3B9BA2A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D74BE-D23B-4554-9B37-F01B8FE6BD22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07765-1D45-4E83-AA9B-FF7686FF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12EA5-3F11-4DDC-98A1-915577D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53F51-082B-4E7F-AFCD-439937BA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2131-EA7D-448B-9185-FB397FA5349D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FFA627-7885-4A58-917F-373F31F0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F0990-373D-48B0-B4B3-BF5EBCBC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2C78-2C84-4E1F-BFA6-A30164BD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EE340-3E4F-43F4-83CA-CDE4F7D0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9FF8-A9AD-41D1-856C-3D512ECC9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754B0-4ABC-451E-9ED2-F3196C9C2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4C6CE-71E8-4881-82E5-E63D31B2653A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ACCC0-565D-419B-990A-28739B82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E5280-69B4-4E90-97B8-D9AD4481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F2AF-8C94-49BF-995B-03A57840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2C42C-0A96-4790-B2DD-061709998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313A0-A7FD-488A-BD45-81B9EA4CD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8E7C7-C30F-4C3E-8243-A6C4D6E27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343B-65A7-4418-AC9A-CC5DB4905712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E137-EABF-4404-A692-C25DB4B9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AF1B-C072-4F25-8306-847E4982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0BEA8-540F-4268-B2C8-824492B3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FC68F-9261-46A7-A0DF-9D214AC6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BCF1F-1A07-4A52-8A82-13B1A0643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3E8D8-A43D-453C-B167-B19C8F65D18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8EFFA-DF3B-4D05-8568-91801723F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@truthcoin     _________   www.bip300.info     ________     t.me/DcInsiders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65776-3638-4A66-867C-223610DBF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73B7B-B545-4723-8D44-5CC401310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fees.inf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9DCF39-F624-41E6-AA46-C7F9486B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75" y="34925"/>
            <a:ext cx="12039600" cy="67754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599245-2C81-45EE-BAA8-6568220FC2E8}"/>
              </a:ext>
            </a:extLst>
          </p:cNvPr>
          <p:cNvSpPr/>
          <p:nvPr/>
        </p:nvSpPr>
        <p:spPr>
          <a:xfrm>
            <a:off x="40891" y="114376"/>
            <a:ext cx="12084433" cy="65435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4F910-4175-4989-B760-B93D0124D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Bip300: Getting to</a:t>
            </a:r>
            <a:br>
              <a:rPr lang="en-US" dirty="0"/>
            </a:br>
            <a:r>
              <a:rPr lang="en-US" dirty="0"/>
              <a:t>100% Bitcoin Dominance</a:t>
            </a:r>
            <a:br>
              <a:rPr lang="en-US" dirty="0"/>
            </a:br>
            <a:r>
              <a:rPr lang="en-US" dirty="0"/>
              <a:t>(and Beyond)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DB89DB-A976-4889-BAC9-60FC19531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Paul Sztorc</a:t>
            </a:r>
          </a:p>
          <a:p>
            <a:r>
              <a:rPr lang="en-US" sz="2800" dirty="0"/>
              <a:t>Bitcoin2021 – June 4</a:t>
            </a:r>
            <a:r>
              <a:rPr lang="en-US" sz="2800" baseline="30000" dirty="0"/>
              <a:t>th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F1A88-8226-435B-896C-C04012D0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76168F4-2C9A-4E1E-B133-BCFC0B58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47299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">
            <a:extLst>
              <a:ext uri="{FF2B5EF4-FFF2-40B4-BE49-F238E27FC236}">
                <a16:creationId xmlns:a16="http://schemas.microsoft.com/office/drawing/2014/main" id="{AB9C00D0-7786-4598-9ACA-E69843E25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792" y="4342603"/>
            <a:ext cx="5668312" cy="261610"/>
          </a:xfrm>
          <a:prstGeom prst="rect">
            <a:avLst/>
          </a:prstGeom>
          <a:solidFill>
            <a:schemeClr val="accent6">
              <a:lumMod val="60000"/>
              <a:lumOff val="40000"/>
              <a:alpha val="52941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81cd02ab7e569e8bcd9317e2fe99f2de44d49ab2b8851ba4a308000000000000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40EEC-FEC0-4B28-A9FE-41E6AD8D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13" y="193118"/>
            <a:ext cx="7582349" cy="765175"/>
          </a:xfrm>
        </p:spPr>
        <p:txBody>
          <a:bodyPr/>
          <a:lstStyle/>
          <a:p>
            <a:r>
              <a:rPr lang="en-US" dirty="0"/>
              <a:t>(#2) Base Layer is Safe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6A900-CA78-4E81-A444-D4B1BF74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38651-8AB6-47B8-9EDA-8A4950403778}"/>
              </a:ext>
            </a:extLst>
          </p:cNvPr>
          <p:cNvSpPr/>
          <p:nvPr/>
        </p:nvSpPr>
        <p:spPr>
          <a:xfrm>
            <a:off x="2621552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BC2EB-814E-4F13-AF41-9512C0D3A543}"/>
              </a:ext>
            </a:extLst>
          </p:cNvPr>
          <p:cNvSpPr/>
          <p:nvPr/>
        </p:nvSpPr>
        <p:spPr>
          <a:xfrm>
            <a:off x="3151323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A6AF3-295C-4223-B27D-74F2EAA18D6E}"/>
              </a:ext>
            </a:extLst>
          </p:cNvPr>
          <p:cNvSpPr/>
          <p:nvPr/>
        </p:nvSpPr>
        <p:spPr>
          <a:xfrm>
            <a:off x="3681094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848E-968E-4BC0-BBFE-256759C9986C}"/>
              </a:ext>
            </a:extLst>
          </p:cNvPr>
          <p:cNvSpPr/>
          <p:nvPr/>
        </p:nvSpPr>
        <p:spPr>
          <a:xfrm>
            <a:off x="4210865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E89E0-0231-4AD3-AC3C-888ED8F51583}"/>
              </a:ext>
            </a:extLst>
          </p:cNvPr>
          <p:cNvSpPr/>
          <p:nvPr/>
        </p:nvSpPr>
        <p:spPr>
          <a:xfrm>
            <a:off x="4740636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5A1C9-D679-45DD-97F8-2EE6A0516E45}"/>
              </a:ext>
            </a:extLst>
          </p:cNvPr>
          <p:cNvSpPr/>
          <p:nvPr/>
        </p:nvSpPr>
        <p:spPr>
          <a:xfrm>
            <a:off x="5270407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3764C-366B-421B-96BA-73A5C413CD06}"/>
              </a:ext>
            </a:extLst>
          </p:cNvPr>
          <p:cNvSpPr/>
          <p:nvPr/>
        </p:nvSpPr>
        <p:spPr>
          <a:xfrm>
            <a:off x="5843238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A7703-6B28-44B0-ABA5-5E31705D3E4B}"/>
              </a:ext>
            </a:extLst>
          </p:cNvPr>
          <p:cNvSpPr/>
          <p:nvPr/>
        </p:nvSpPr>
        <p:spPr>
          <a:xfrm>
            <a:off x="6373009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3D56C0-9FB4-4860-8B51-6C3DFDEEE672}"/>
              </a:ext>
            </a:extLst>
          </p:cNvPr>
          <p:cNvSpPr/>
          <p:nvPr/>
        </p:nvSpPr>
        <p:spPr>
          <a:xfrm>
            <a:off x="6902780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8675B-1953-43B1-8FE6-BDEB1699D60D}"/>
              </a:ext>
            </a:extLst>
          </p:cNvPr>
          <p:cNvSpPr/>
          <p:nvPr/>
        </p:nvSpPr>
        <p:spPr>
          <a:xfrm>
            <a:off x="7432551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19790-0C3A-462B-AA89-86B53E6C9522}"/>
              </a:ext>
            </a:extLst>
          </p:cNvPr>
          <p:cNvSpPr/>
          <p:nvPr/>
        </p:nvSpPr>
        <p:spPr>
          <a:xfrm>
            <a:off x="7962322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7EBE0F-4D8E-4A38-B1C2-13F38E553C08}"/>
              </a:ext>
            </a:extLst>
          </p:cNvPr>
          <p:cNvSpPr/>
          <p:nvPr/>
        </p:nvSpPr>
        <p:spPr>
          <a:xfrm>
            <a:off x="8492093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7AA79-6248-493F-8D89-7C03B8D815DB}"/>
              </a:ext>
            </a:extLst>
          </p:cNvPr>
          <p:cNvSpPr/>
          <p:nvPr/>
        </p:nvSpPr>
        <p:spPr>
          <a:xfrm>
            <a:off x="9021864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A1AE5-DE4F-4C33-B4B0-CA1032C1EC02}"/>
              </a:ext>
            </a:extLst>
          </p:cNvPr>
          <p:cNvSpPr/>
          <p:nvPr/>
        </p:nvSpPr>
        <p:spPr>
          <a:xfrm>
            <a:off x="9551635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A95BC-B207-4320-9BEA-DD34FE4ACBF9}"/>
              </a:ext>
            </a:extLst>
          </p:cNvPr>
          <p:cNvSpPr/>
          <p:nvPr/>
        </p:nvSpPr>
        <p:spPr>
          <a:xfrm>
            <a:off x="10081406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7E083-FCCE-4D2E-8542-0CB725335650}"/>
              </a:ext>
            </a:extLst>
          </p:cNvPr>
          <p:cNvSpPr/>
          <p:nvPr/>
        </p:nvSpPr>
        <p:spPr>
          <a:xfrm>
            <a:off x="10611177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37A263-5A70-441F-BB03-82DD4E707619}"/>
              </a:ext>
            </a:extLst>
          </p:cNvPr>
          <p:cNvSpPr/>
          <p:nvPr/>
        </p:nvSpPr>
        <p:spPr>
          <a:xfrm>
            <a:off x="11140948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29077E-9CEE-47F7-AA4A-374F7AE94532}"/>
              </a:ext>
            </a:extLst>
          </p:cNvPr>
          <p:cNvSpPr/>
          <p:nvPr/>
        </p:nvSpPr>
        <p:spPr>
          <a:xfrm>
            <a:off x="2621552" y="5387358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DBC00-835C-4963-ABF2-452C3CD2ACC3}"/>
              </a:ext>
            </a:extLst>
          </p:cNvPr>
          <p:cNvSpPr/>
          <p:nvPr/>
        </p:nvSpPr>
        <p:spPr>
          <a:xfrm>
            <a:off x="3151323" y="5387358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62B81C-C3F5-4447-A926-90C0B822F8D7}"/>
              </a:ext>
            </a:extLst>
          </p:cNvPr>
          <p:cNvSpPr/>
          <p:nvPr/>
        </p:nvSpPr>
        <p:spPr>
          <a:xfrm>
            <a:off x="3681094" y="5387358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4946A-B28D-4996-9331-F870EC4DFE56}"/>
              </a:ext>
            </a:extLst>
          </p:cNvPr>
          <p:cNvSpPr/>
          <p:nvPr/>
        </p:nvSpPr>
        <p:spPr>
          <a:xfrm>
            <a:off x="4210865" y="5387359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73905-16B0-4BB0-8A69-29B234F4380A}"/>
              </a:ext>
            </a:extLst>
          </p:cNvPr>
          <p:cNvSpPr/>
          <p:nvPr/>
        </p:nvSpPr>
        <p:spPr>
          <a:xfrm>
            <a:off x="4740636" y="5387359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1B1B99-B61C-4B18-8FFD-1F65B81E8D84}"/>
              </a:ext>
            </a:extLst>
          </p:cNvPr>
          <p:cNvSpPr/>
          <p:nvPr/>
        </p:nvSpPr>
        <p:spPr>
          <a:xfrm>
            <a:off x="5270407" y="5387358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4872C-988F-4437-9158-C990E4E008D2}"/>
              </a:ext>
            </a:extLst>
          </p:cNvPr>
          <p:cNvSpPr/>
          <p:nvPr/>
        </p:nvSpPr>
        <p:spPr>
          <a:xfrm>
            <a:off x="5843238" y="5387359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43403-5750-451B-B7EE-62CE7F248CE7}"/>
              </a:ext>
            </a:extLst>
          </p:cNvPr>
          <p:cNvSpPr/>
          <p:nvPr/>
        </p:nvSpPr>
        <p:spPr>
          <a:xfrm>
            <a:off x="6373009" y="5387358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01951-7068-45AC-B8A7-A5B25F51EA14}"/>
              </a:ext>
            </a:extLst>
          </p:cNvPr>
          <p:cNvSpPr/>
          <p:nvPr/>
        </p:nvSpPr>
        <p:spPr>
          <a:xfrm>
            <a:off x="6902780" y="5387358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8B9AC-872B-4D68-97A1-64A35AA25848}"/>
              </a:ext>
            </a:extLst>
          </p:cNvPr>
          <p:cNvSpPr/>
          <p:nvPr/>
        </p:nvSpPr>
        <p:spPr>
          <a:xfrm>
            <a:off x="7432551" y="5387358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2B2CA6-5763-4B55-8BE6-2378F215E330}"/>
              </a:ext>
            </a:extLst>
          </p:cNvPr>
          <p:cNvSpPr/>
          <p:nvPr/>
        </p:nvSpPr>
        <p:spPr>
          <a:xfrm>
            <a:off x="7962322" y="5387358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7C205D-7116-4BC3-B1AE-2DFA7C5D4E5D}"/>
              </a:ext>
            </a:extLst>
          </p:cNvPr>
          <p:cNvSpPr/>
          <p:nvPr/>
        </p:nvSpPr>
        <p:spPr>
          <a:xfrm>
            <a:off x="8492093" y="5387358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0BF59C-C9AB-4221-98D8-44E6DBE68108}"/>
              </a:ext>
            </a:extLst>
          </p:cNvPr>
          <p:cNvSpPr/>
          <p:nvPr/>
        </p:nvSpPr>
        <p:spPr>
          <a:xfrm>
            <a:off x="9021864" y="5394848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56965-B784-40AE-8F2F-E1CE9AAD9FF5}"/>
              </a:ext>
            </a:extLst>
          </p:cNvPr>
          <p:cNvSpPr/>
          <p:nvPr/>
        </p:nvSpPr>
        <p:spPr>
          <a:xfrm>
            <a:off x="9551635" y="5387359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33C5F2-6520-4CBC-9159-E3D65DF6BFCE}"/>
              </a:ext>
            </a:extLst>
          </p:cNvPr>
          <p:cNvSpPr/>
          <p:nvPr/>
        </p:nvSpPr>
        <p:spPr>
          <a:xfrm>
            <a:off x="10081406" y="5387358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AC2B-7171-45E4-AB93-CB35EEB6D900}"/>
              </a:ext>
            </a:extLst>
          </p:cNvPr>
          <p:cNvSpPr/>
          <p:nvPr/>
        </p:nvSpPr>
        <p:spPr>
          <a:xfrm>
            <a:off x="10611177" y="5387359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F06CB-6941-4537-9C4E-E984AB8FCDCE}"/>
              </a:ext>
            </a:extLst>
          </p:cNvPr>
          <p:cNvSpPr/>
          <p:nvPr/>
        </p:nvSpPr>
        <p:spPr>
          <a:xfrm>
            <a:off x="11140948" y="5387359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AE2E5D-1E92-44C9-ABF6-E16CEBC089E5}"/>
              </a:ext>
            </a:extLst>
          </p:cNvPr>
          <p:cNvCxnSpPr>
            <a:cxnSpLocks/>
          </p:cNvCxnSpPr>
          <p:nvPr/>
        </p:nvCxnSpPr>
        <p:spPr>
          <a:xfrm>
            <a:off x="2133600" y="5129993"/>
            <a:ext cx="9891971" cy="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F1757-5F57-4758-9944-B8C5205AF5B7}"/>
              </a:ext>
            </a:extLst>
          </p:cNvPr>
          <p:cNvSpPr/>
          <p:nvPr/>
        </p:nvSpPr>
        <p:spPr>
          <a:xfrm>
            <a:off x="2621552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9BB48D-C265-42BD-B2DA-DE451DE70C25}"/>
              </a:ext>
            </a:extLst>
          </p:cNvPr>
          <p:cNvSpPr/>
          <p:nvPr/>
        </p:nvSpPr>
        <p:spPr>
          <a:xfrm>
            <a:off x="3151323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F024B3-6A10-4CEA-9407-38C35BE3E184}"/>
              </a:ext>
            </a:extLst>
          </p:cNvPr>
          <p:cNvSpPr/>
          <p:nvPr/>
        </p:nvSpPr>
        <p:spPr>
          <a:xfrm>
            <a:off x="3681094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E43CC0-9376-47DD-9944-6350D8E3CE15}"/>
              </a:ext>
            </a:extLst>
          </p:cNvPr>
          <p:cNvSpPr/>
          <p:nvPr/>
        </p:nvSpPr>
        <p:spPr>
          <a:xfrm>
            <a:off x="4210865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09E53B-1231-4251-8545-6472EFA8C36B}"/>
              </a:ext>
            </a:extLst>
          </p:cNvPr>
          <p:cNvSpPr/>
          <p:nvPr/>
        </p:nvSpPr>
        <p:spPr>
          <a:xfrm>
            <a:off x="4740636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44138-A3A4-4C4D-8DB1-A5C51A79B0DE}"/>
              </a:ext>
            </a:extLst>
          </p:cNvPr>
          <p:cNvSpPr/>
          <p:nvPr/>
        </p:nvSpPr>
        <p:spPr>
          <a:xfrm>
            <a:off x="5270407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3638E9-17F6-45F7-A61E-D455D15EF2F9}"/>
              </a:ext>
            </a:extLst>
          </p:cNvPr>
          <p:cNvSpPr/>
          <p:nvPr/>
        </p:nvSpPr>
        <p:spPr>
          <a:xfrm>
            <a:off x="5843238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621C02-F7CB-4084-B2B8-C019CA25D650}"/>
              </a:ext>
            </a:extLst>
          </p:cNvPr>
          <p:cNvSpPr/>
          <p:nvPr/>
        </p:nvSpPr>
        <p:spPr>
          <a:xfrm>
            <a:off x="6373009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92E659-8EFD-4FC8-B6CC-232AEFEEBA84}"/>
              </a:ext>
            </a:extLst>
          </p:cNvPr>
          <p:cNvSpPr/>
          <p:nvPr/>
        </p:nvSpPr>
        <p:spPr>
          <a:xfrm>
            <a:off x="6902780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A9A7BC-37E5-4E23-A130-9D4EFE774F00}"/>
              </a:ext>
            </a:extLst>
          </p:cNvPr>
          <p:cNvSpPr/>
          <p:nvPr/>
        </p:nvSpPr>
        <p:spPr>
          <a:xfrm>
            <a:off x="7432551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472DDF-751B-4BB9-BA81-DE8B90D1CB31}"/>
              </a:ext>
            </a:extLst>
          </p:cNvPr>
          <p:cNvSpPr/>
          <p:nvPr/>
        </p:nvSpPr>
        <p:spPr>
          <a:xfrm>
            <a:off x="7962322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E63CC-6551-4CA3-B1FD-8CB678E2F02B}"/>
              </a:ext>
            </a:extLst>
          </p:cNvPr>
          <p:cNvSpPr/>
          <p:nvPr/>
        </p:nvSpPr>
        <p:spPr>
          <a:xfrm>
            <a:off x="8492093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C2FBF9-22E7-4B37-84B0-E76519C8E19B}"/>
              </a:ext>
            </a:extLst>
          </p:cNvPr>
          <p:cNvSpPr/>
          <p:nvPr/>
        </p:nvSpPr>
        <p:spPr>
          <a:xfrm>
            <a:off x="9021864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7A2C3E-DDE3-41D5-B7B3-0ABCC564F6D3}"/>
              </a:ext>
            </a:extLst>
          </p:cNvPr>
          <p:cNvSpPr/>
          <p:nvPr/>
        </p:nvSpPr>
        <p:spPr>
          <a:xfrm>
            <a:off x="9551635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D3A5FB-4DF9-4522-8BDD-E372E3CBC355}"/>
              </a:ext>
            </a:extLst>
          </p:cNvPr>
          <p:cNvSpPr/>
          <p:nvPr/>
        </p:nvSpPr>
        <p:spPr>
          <a:xfrm>
            <a:off x="10081406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8562E8F-473C-4077-8134-EDEDFD8B0F45}"/>
              </a:ext>
            </a:extLst>
          </p:cNvPr>
          <p:cNvSpPr/>
          <p:nvPr/>
        </p:nvSpPr>
        <p:spPr>
          <a:xfrm>
            <a:off x="10611177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6220EB-62C3-4B3E-9F94-6C3F7A4031DD}"/>
              </a:ext>
            </a:extLst>
          </p:cNvPr>
          <p:cNvSpPr/>
          <p:nvPr/>
        </p:nvSpPr>
        <p:spPr>
          <a:xfrm>
            <a:off x="11140948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2FF067-0339-4826-A147-AA68E757B4E6}"/>
              </a:ext>
            </a:extLst>
          </p:cNvPr>
          <p:cNvSpPr/>
          <p:nvPr/>
        </p:nvSpPr>
        <p:spPr>
          <a:xfrm>
            <a:off x="2621552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400C35-7A1B-446F-B91B-2CDC13914E0A}"/>
              </a:ext>
            </a:extLst>
          </p:cNvPr>
          <p:cNvSpPr/>
          <p:nvPr/>
        </p:nvSpPr>
        <p:spPr>
          <a:xfrm>
            <a:off x="3151323" y="2172610"/>
            <a:ext cx="377371" cy="15871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FE193E-3468-466E-8900-8A9E35AD5B72}"/>
              </a:ext>
            </a:extLst>
          </p:cNvPr>
          <p:cNvSpPr/>
          <p:nvPr/>
        </p:nvSpPr>
        <p:spPr>
          <a:xfrm>
            <a:off x="3681094" y="2172611"/>
            <a:ext cx="377371" cy="8084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E45732-F5CC-4C51-A9E4-BAD82DA2EB82}"/>
              </a:ext>
            </a:extLst>
          </p:cNvPr>
          <p:cNvSpPr/>
          <p:nvPr/>
        </p:nvSpPr>
        <p:spPr>
          <a:xfrm>
            <a:off x="4210865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9CA8F7-0565-49BD-AB91-BD5A74B76A46}"/>
              </a:ext>
            </a:extLst>
          </p:cNvPr>
          <p:cNvSpPr/>
          <p:nvPr/>
        </p:nvSpPr>
        <p:spPr>
          <a:xfrm>
            <a:off x="4740636" y="2172610"/>
            <a:ext cx="377371" cy="117955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727E16-2776-4373-B17F-A0646319890E}"/>
              </a:ext>
            </a:extLst>
          </p:cNvPr>
          <p:cNvSpPr/>
          <p:nvPr/>
        </p:nvSpPr>
        <p:spPr>
          <a:xfrm>
            <a:off x="5270407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D4C8E4-B016-4D32-9A11-D4CF0D139A2C}"/>
              </a:ext>
            </a:extLst>
          </p:cNvPr>
          <p:cNvSpPr/>
          <p:nvPr/>
        </p:nvSpPr>
        <p:spPr>
          <a:xfrm>
            <a:off x="5843238" y="2172610"/>
            <a:ext cx="377371" cy="69232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401CFB-070F-42E0-AEC5-C3C36C0ECC17}"/>
              </a:ext>
            </a:extLst>
          </p:cNvPr>
          <p:cNvSpPr/>
          <p:nvPr/>
        </p:nvSpPr>
        <p:spPr>
          <a:xfrm>
            <a:off x="6373009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A7E968-4568-4C9B-ACC6-EE06F21EE13C}"/>
              </a:ext>
            </a:extLst>
          </p:cNvPr>
          <p:cNvSpPr/>
          <p:nvPr/>
        </p:nvSpPr>
        <p:spPr>
          <a:xfrm>
            <a:off x="6902780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16804A-2588-4F52-9D9A-BDBCBEC12511}"/>
              </a:ext>
            </a:extLst>
          </p:cNvPr>
          <p:cNvSpPr/>
          <p:nvPr/>
        </p:nvSpPr>
        <p:spPr>
          <a:xfrm>
            <a:off x="7432551" y="2172610"/>
            <a:ext cx="377371" cy="139744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BBD8DD-8783-4422-80A6-B58A29941A34}"/>
              </a:ext>
            </a:extLst>
          </p:cNvPr>
          <p:cNvSpPr/>
          <p:nvPr/>
        </p:nvSpPr>
        <p:spPr>
          <a:xfrm>
            <a:off x="7962322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FAA276-CF36-44BC-94C4-60445FE3F211}"/>
              </a:ext>
            </a:extLst>
          </p:cNvPr>
          <p:cNvSpPr/>
          <p:nvPr/>
        </p:nvSpPr>
        <p:spPr>
          <a:xfrm>
            <a:off x="8492093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4D7C7F-9EEA-4108-B25C-2A5AE59A8BD0}"/>
              </a:ext>
            </a:extLst>
          </p:cNvPr>
          <p:cNvSpPr/>
          <p:nvPr/>
        </p:nvSpPr>
        <p:spPr>
          <a:xfrm>
            <a:off x="9021864" y="2172610"/>
            <a:ext cx="377371" cy="10425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C49219-3690-43BF-B1DA-DE37297629E6}"/>
              </a:ext>
            </a:extLst>
          </p:cNvPr>
          <p:cNvSpPr/>
          <p:nvPr/>
        </p:nvSpPr>
        <p:spPr>
          <a:xfrm>
            <a:off x="9551635" y="2172610"/>
            <a:ext cx="377371" cy="144098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6D7125-2E39-44F8-817D-F30FA23C03D9}"/>
              </a:ext>
            </a:extLst>
          </p:cNvPr>
          <p:cNvSpPr/>
          <p:nvPr/>
        </p:nvSpPr>
        <p:spPr>
          <a:xfrm>
            <a:off x="10081406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851D77-D0A9-4B6B-9F25-802361E63D3B}"/>
              </a:ext>
            </a:extLst>
          </p:cNvPr>
          <p:cNvSpPr/>
          <p:nvPr/>
        </p:nvSpPr>
        <p:spPr>
          <a:xfrm>
            <a:off x="10611177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E7D9FA-DB79-4D66-AE39-6FEF765FD50C}"/>
              </a:ext>
            </a:extLst>
          </p:cNvPr>
          <p:cNvSpPr/>
          <p:nvPr/>
        </p:nvSpPr>
        <p:spPr>
          <a:xfrm>
            <a:off x="10095667" y="1618357"/>
            <a:ext cx="1934178" cy="2245998"/>
          </a:xfrm>
          <a:custGeom>
            <a:avLst/>
            <a:gdLst>
              <a:gd name="connsiteX0" fmla="*/ 0 w 1934178"/>
              <a:gd name="connsiteY0" fmla="*/ 0 h 2245998"/>
              <a:gd name="connsiteX1" fmla="*/ 464203 w 1934178"/>
              <a:gd name="connsiteY1" fmla="*/ 0 h 2245998"/>
              <a:gd name="connsiteX2" fmla="*/ 986431 w 1934178"/>
              <a:gd name="connsiteY2" fmla="*/ 0 h 2245998"/>
              <a:gd name="connsiteX3" fmla="*/ 1411950 w 1934178"/>
              <a:gd name="connsiteY3" fmla="*/ 0 h 2245998"/>
              <a:gd name="connsiteX4" fmla="*/ 1934178 w 1934178"/>
              <a:gd name="connsiteY4" fmla="*/ 0 h 2245998"/>
              <a:gd name="connsiteX5" fmla="*/ 1934178 w 1934178"/>
              <a:gd name="connsiteY5" fmla="*/ 516580 h 2245998"/>
              <a:gd name="connsiteX6" fmla="*/ 1934178 w 1934178"/>
              <a:gd name="connsiteY6" fmla="*/ 1100539 h 2245998"/>
              <a:gd name="connsiteX7" fmla="*/ 1934178 w 1934178"/>
              <a:gd name="connsiteY7" fmla="*/ 1617119 h 2245998"/>
              <a:gd name="connsiteX8" fmla="*/ 1934178 w 1934178"/>
              <a:gd name="connsiteY8" fmla="*/ 2245998 h 2245998"/>
              <a:gd name="connsiteX9" fmla="*/ 1411950 w 1934178"/>
              <a:gd name="connsiteY9" fmla="*/ 2245998 h 2245998"/>
              <a:gd name="connsiteX10" fmla="*/ 889722 w 1934178"/>
              <a:gd name="connsiteY10" fmla="*/ 2245998 h 2245998"/>
              <a:gd name="connsiteX11" fmla="*/ 464203 w 1934178"/>
              <a:gd name="connsiteY11" fmla="*/ 2245998 h 2245998"/>
              <a:gd name="connsiteX12" fmla="*/ 0 w 1934178"/>
              <a:gd name="connsiteY12" fmla="*/ 2245998 h 2245998"/>
              <a:gd name="connsiteX13" fmla="*/ 0 w 1934178"/>
              <a:gd name="connsiteY13" fmla="*/ 1662039 h 2245998"/>
              <a:gd name="connsiteX14" fmla="*/ 0 w 1934178"/>
              <a:gd name="connsiteY14" fmla="*/ 1078079 h 2245998"/>
              <a:gd name="connsiteX15" fmla="*/ 0 w 1934178"/>
              <a:gd name="connsiteY15" fmla="*/ 516580 h 2245998"/>
              <a:gd name="connsiteX16" fmla="*/ 0 w 1934178"/>
              <a:gd name="connsiteY16" fmla="*/ 0 h 224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4178" h="2245998" extrusionOk="0">
                <a:moveTo>
                  <a:pt x="0" y="0"/>
                </a:moveTo>
                <a:cubicBezTo>
                  <a:pt x="194851" y="-55016"/>
                  <a:pt x="299469" y="29698"/>
                  <a:pt x="464203" y="0"/>
                </a:cubicBezTo>
                <a:cubicBezTo>
                  <a:pt x="628937" y="-29698"/>
                  <a:pt x="826151" y="31767"/>
                  <a:pt x="986431" y="0"/>
                </a:cubicBezTo>
                <a:cubicBezTo>
                  <a:pt x="1146711" y="-31767"/>
                  <a:pt x="1291648" y="326"/>
                  <a:pt x="1411950" y="0"/>
                </a:cubicBezTo>
                <a:cubicBezTo>
                  <a:pt x="1532252" y="-326"/>
                  <a:pt x="1709439" y="49946"/>
                  <a:pt x="1934178" y="0"/>
                </a:cubicBezTo>
                <a:cubicBezTo>
                  <a:pt x="1941315" y="238536"/>
                  <a:pt x="1897042" y="368020"/>
                  <a:pt x="1934178" y="516580"/>
                </a:cubicBezTo>
                <a:cubicBezTo>
                  <a:pt x="1971314" y="665140"/>
                  <a:pt x="1865654" y="904768"/>
                  <a:pt x="1934178" y="1100539"/>
                </a:cubicBezTo>
                <a:cubicBezTo>
                  <a:pt x="2002702" y="1296310"/>
                  <a:pt x="1910684" y="1408466"/>
                  <a:pt x="1934178" y="1617119"/>
                </a:cubicBezTo>
                <a:cubicBezTo>
                  <a:pt x="1957672" y="1825772"/>
                  <a:pt x="1926978" y="2080307"/>
                  <a:pt x="1934178" y="2245998"/>
                </a:cubicBezTo>
                <a:cubicBezTo>
                  <a:pt x="1757661" y="2249135"/>
                  <a:pt x="1580722" y="2193525"/>
                  <a:pt x="1411950" y="2245998"/>
                </a:cubicBezTo>
                <a:cubicBezTo>
                  <a:pt x="1243178" y="2298471"/>
                  <a:pt x="1052234" y="2202154"/>
                  <a:pt x="889722" y="2245998"/>
                </a:cubicBezTo>
                <a:cubicBezTo>
                  <a:pt x="727210" y="2289842"/>
                  <a:pt x="629167" y="2217839"/>
                  <a:pt x="464203" y="2245998"/>
                </a:cubicBezTo>
                <a:cubicBezTo>
                  <a:pt x="299239" y="2274157"/>
                  <a:pt x="143126" y="2220686"/>
                  <a:pt x="0" y="2245998"/>
                </a:cubicBezTo>
                <a:cubicBezTo>
                  <a:pt x="-11888" y="2115253"/>
                  <a:pt x="7267" y="1853018"/>
                  <a:pt x="0" y="1662039"/>
                </a:cubicBezTo>
                <a:cubicBezTo>
                  <a:pt x="-7267" y="1471060"/>
                  <a:pt x="51022" y="1198875"/>
                  <a:pt x="0" y="1078079"/>
                </a:cubicBezTo>
                <a:cubicBezTo>
                  <a:pt x="-51022" y="957283"/>
                  <a:pt x="26234" y="702501"/>
                  <a:pt x="0" y="516580"/>
                </a:cubicBezTo>
                <a:cubicBezTo>
                  <a:pt x="-26234" y="330659"/>
                  <a:pt x="47402" y="16684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1161191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10967-146D-4FD8-9685-E586B1BD5C64}"/>
              </a:ext>
            </a:extLst>
          </p:cNvPr>
          <p:cNvSpPr/>
          <p:nvPr/>
        </p:nvSpPr>
        <p:spPr>
          <a:xfrm>
            <a:off x="11723292" y="1374379"/>
            <a:ext cx="2345558" cy="332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510EB5-13B8-48B9-8FD7-F94497B73ADB}"/>
              </a:ext>
            </a:extLst>
          </p:cNvPr>
          <p:cNvSpPr/>
          <p:nvPr/>
        </p:nvSpPr>
        <p:spPr>
          <a:xfrm>
            <a:off x="11140948" y="2172611"/>
            <a:ext cx="377371" cy="74267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9E838-B532-4058-B6C2-141C198C0C41}"/>
              </a:ext>
            </a:extLst>
          </p:cNvPr>
          <p:cNvSpPr txBox="1"/>
          <p:nvPr/>
        </p:nvSpPr>
        <p:spPr>
          <a:xfrm>
            <a:off x="137214" y="5011339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Layer 1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FB47E5-88D7-42C9-8BF1-D31A4414D666}"/>
              </a:ext>
            </a:extLst>
          </p:cNvPr>
          <p:cNvCxnSpPr>
            <a:cxnSpLocks/>
          </p:cNvCxnSpPr>
          <p:nvPr/>
        </p:nvCxnSpPr>
        <p:spPr>
          <a:xfrm>
            <a:off x="2133600" y="1915245"/>
            <a:ext cx="9891971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DA15101-2E32-4E2A-9B83-031FB2FA7502}"/>
              </a:ext>
            </a:extLst>
          </p:cNvPr>
          <p:cNvSpPr/>
          <p:nvPr/>
        </p:nvSpPr>
        <p:spPr>
          <a:xfrm>
            <a:off x="3623030" y="1558818"/>
            <a:ext cx="6378891" cy="2270904"/>
          </a:xfrm>
          <a:custGeom>
            <a:avLst/>
            <a:gdLst>
              <a:gd name="connsiteX0" fmla="*/ 0 w 6378891"/>
              <a:gd name="connsiteY0" fmla="*/ 0 h 2270904"/>
              <a:gd name="connsiteX1" fmla="*/ 516110 w 6378891"/>
              <a:gd name="connsiteY1" fmla="*/ 0 h 2270904"/>
              <a:gd name="connsiteX2" fmla="*/ 904643 w 6378891"/>
              <a:gd name="connsiteY2" fmla="*/ 0 h 2270904"/>
              <a:gd name="connsiteX3" fmla="*/ 1356964 w 6378891"/>
              <a:gd name="connsiteY3" fmla="*/ 0 h 2270904"/>
              <a:gd name="connsiteX4" fmla="*/ 1873074 w 6378891"/>
              <a:gd name="connsiteY4" fmla="*/ 0 h 2270904"/>
              <a:gd name="connsiteX5" fmla="*/ 2325396 w 6378891"/>
              <a:gd name="connsiteY5" fmla="*/ 0 h 2270904"/>
              <a:gd name="connsiteX6" fmla="*/ 2777717 w 6378891"/>
              <a:gd name="connsiteY6" fmla="*/ 0 h 2270904"/>
              <a:gd name="connsiteX7" fmla="*/ 3485194 w 6378891"/>
              <a:gd name="connsiteY7" fmla="*/ 0 h 2270904"/>
              <a:gd name="connsiteX8" fmla="*/ 4128882 w 6378891"/>
              <a:gd name="connsiteY8" fmla="*/ 0 h 2270904"/>
              <a:gd name="connsiteX9" fmla="*/ 4581204 w 6378891"/>
              <a:gd name="connsiteY9" fmla="*/ 0 h 2270904"/>
              <a:gd name="connsiteX10" fmla="*/ 5097314 w 6378891"/>
              <a:gd name="connsiteY10" fmla="*/ 0 h 2270904"/>
              <a:gd name="connsiteX11" fmla="*/ 5804791 w 6378891"/>
              <a:gd name="connsiteY11" fmla="*/ 0 h 2270904"/>
              <a:gd name="connsiteX12" fmla="*/ 6378891 w 6378891"/>
              <a:gd name="connsiteY12" fmla="*/ 0 h 2270904"/>
              <a:gd name="connsiteX13" fmla="*/ 6378891 w 6378891"/>
              <a:gd name="connsiteY13" fmla="*/ 590435 h 2270904"/>
              <a:gd name="connsiteX14" fmla="*/ 6378891 w 6378891"/>
              <a:gd name="connsiteY14" fmla="*/ 1090034 h 2270904"/>
              <a:gd name="connsiteX15" fmla="*/ 6378891 w 6378891"/>
              <a:gd name="connsiteY15" fmla="*/ 1680469 h 2270904"/>
              <a:gd name="connsiteX16" fmla="*/ 6378891 w 6378891"/>
              <a:gd name="connsiteY16" fmla="*/ 2270904 h 2270904"/>
              <a:gd name="connsiteX17" fmla="*/ 5990359 w 6378891"/>
              <a:gd name="connsiteY17" fmla="*/ 2270904 h 2270904"/>
              <a:gd name="connsiteX18" fmla="*/ 5282882 w 6378891"/>
              <a:gd name="connsiteY18" fmla="*/ 2270904 h 2270904"/>
              <a:gd name="connsiteX19" fmla="*/ 4766771 w 6378891"/>
              <a:gd name="connsiteY19" fmla="*/ 2270904 h 2270904"/>
              <a:gd name="connsiteX20" fmla="*/ 4059294 w 6378891"/>
              <a:gd name="connsiteY20" fmla="*/ 2270904 h 2270904"/>
              <a:gd name="connsiteX21" fmla="*/ 3670762 w 6378891"/>
              <a:gd name="connsiteY21" fmla="*/ 2270904 h 2270904"/>
              <a:gd name="connsiteX22" fmla="*/ 3282229 w 6378891"/>
              <a:gd name="connsiteY22" fmla="*/ 2270904 h 2270904"/>
              <a:gd name="connsiteX23" fmla="*/ 2574752 w 6378891"/>
              <a:gd name="connsiteY23" fmla="*/ 2270904 h 2270904"/>
              <a:gd name="connsiteX24" fmla="*/ 1994853 w 6378891"/>
              <a:gd name="connsiteY24" fmla="*/ 2270904 h 2270904"/>
              <a:gd name="connsiteX25" fmla="*/ 1542532 w 6378891"/>
              <a:gd name="connsiteY25" fmla="*/ 2270904 h 2270904"/>
              <a:gd name="connsiteX26" fmla="*/ 1026422 w 6378891"/>
              <a:gd name="connsiteY26" fmla="*/ 2270904 h 2270904"/>
              <a:gd name="connsiteX27" fmla="*/ 510311 w 6378891"/>
              <a:gd name="connsiteY27" fmla="*/ 2270904 h 2270904"/>
              <a:gd name="connsiteX28" fmla="*/ 0 w 6378891"/>
              <a:gd name="connsiteY28" fmla="*/ 2270904 h 2270904"/>
              <a:gd name="connsiteX29" fmla="*/ 0 w 6378891"/>
              <a:gd name="connsiteY29" fmla="*/ 1657760 h 2270904"/>
              <a:gd name="connsiteX30" fmla="*/ 0 w 6378891"/>
              <a:gd name="connsiteY30" fmla="*/ 1112743 h 2270904"/>
              <a:gd name="connsiteX31" fmla="*/ 0 w 6378891"/>
              <a:gd name="connsiteY31" fmla="*/ 499599 h 2270904"/>
              <a:gd name="connsiteX32" fmla="*/ 0 w 6378891"/>
              <a:gd name="connsiteY32" fmla="*/ 0 h 227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78891" h="2270904" extrusionOk="0">
                <a:moveTo>
                  <a:pt x="0" y="0"/>
                </a:moveTo>
                <a:cubicBezTo>
                  <a:pt x="119434" y="-52985"/>
                  <a:pt x="272934" y="44162"/>
                  <a:pt x="516110" y="0"/>
                </a:cubicBezTo>
                <a:cubicBezTo>
                  <a:pt x="759286" y="-44162"/>
                  <a:pt x="778517" y="26914"/>
                  <a:pt x="904643" y="0"/>
                </a:cubicBezTo>
                <a:cubicBezTo>
                  <a:pt x="1030769" y="-26914"/>
                  <a:pt x="1195870" y="27663"/>
                  <a:pt x="1356964" y="0"/>
                </a:cubicBezTo>
                <a:cubicBezTo>
                  <a:pt x="1518058" y="-27663"/>
                  <a:pt x="1713443" y="50120"/>
                  <a:pt x="1873074" y="0"/>
                </a:cubicBezTo>
                <a:cubicBezTo>
                  <a:pt x="2032705" y="-50120"/>
                  <a:pt x="2110565" y="14332"/>
                  <a:pt x="2325396" y="0"/>
                </a:cubicBezTo>
                <a:cubicBezTo>
                  <a:pt x="2540227" y="-14332"/>
                  <a:pt x="2647564" y="21122"/>
                  <a:pt x="2777717" y="0"/>
                </a:cubicBezTo>
                <a:cubicBezTo>
                  <a:pt x="2907870" y="-21122"/>
                  <a:pt x="3192165" y="41918"/>
                  <a:pt x="3485194" y="0"/>
                </a:cubicBezTo>
                <a:cubicBezTo>
                  <a:pt x="3778223" y="-41918"/>
                  <a:pt x="3870479" y="54949"/>
                  <a:pt x="4128882" y="0"/>
                </a:cubicBezTo>
                <a:cubicBezTo>
                  <a:pt x="4387285" y="-54949"/>
                  <a:pt x="4397359" y="38680"/>
                  <a:pt x="4581204" y="0"/>
                </a:cubicBezTo>
                <a:cubicBezTo>
                  <a:pt x="4765049" y="-38680"/>
                  <a:pt x="4858404" y="7709"/>
                  <a:pt x="5097314" y="0"/>
                </a:cubicBezTo>
                <a:cubicBezTo>
                  <a:pt x="5336224" y="-7709"/>
                  <a:pt x="5640377" y="4397"/>
                  <a:pt x="5804791" y="0"/>
                </a:cubicBezTo>
                <a:cubicBezTo>
                  <a:pt x="5969205" y="-4397"/>
                  <a:pt x="6119472" y="24547"/>
                  <a:pt x="6378891" y="0"/>
                </a:cubicBezTo>
                <a:cubicBezTo>
                  <a:pt x="6391350" y="224235"/>
                  <a:pt x="6331970" y="415036"/>
                  <a:pt x="6378891" y="590435"/>
                </a:cubicBezTo>
                <a:cubicBezTo>
                  <a:pt x="6425812" y="765834"/>
                  <a:pt x="6338461" y="846677"/>
                  <a:pt x="6378891" y="1090034"/>
                </a:cubicBezTo>
                <a:cubicBezTo>
                  <a:pt x="6419321" y="1333391"/>
                  <a:pt x="6340442" y="1437896"/>
                  <a:pt x="6378891" y="1680469"/>
                </a:cubicBezTo>
                <a:cubicBezTo>
                  <a:pt x="6417340" y="1923043"/>
                  <a:pt x="6317566" y="2065510"/>
                  <a:pt x="6378891" y="2270904"/>
                </a:cubicBezTo>
                <a:cubicBezTo>
                  <a:pt x="6213314" y="2280581"/>
                  <a:pt x="6068687" y="2242271"/>
                  <a:pt x="5990359" y="2270904"/>
                </a:cubicBezTo>
                <a:cubicBezTo>
                  <a:pt x="5912031" y="2299537"/>
                  <a:pt x="5443537" y="2244403"/>
                  <a:pt x="5282882" y="2270904"/>
                </a:cubicBezTo>
                <a:cubicBezTo>
                  <a:pt x="5122227" y="2297405"/>
                  <a:pt x="4969445" y="2232718"/>
                  <a:pt x="4766771" y="2270904"/>
                </a:cubicBezTo>
                <a:cubicBezTo>
                  <a:pt x="4564097" y="2309090"/>
                  <a:pt x="4367259" y="2245507"/>
                  <a:pt x="4059294" y="2270904"/>
                </a:cubicBezTo>
                <a:cubicBezTo>
                  <a:pt x="3751329" y="2296301"/>
                  <a:pt x="3829323" y="2262795"/>
                  <a:pt x="3670762" y="2270904"/>
                </a:cubicBezTo>
                <a:cubicBezTo>
                  <a:pt x="3512201" y="2279013"/>
                  <a:pt x="3360917" y="2252555"/>
                  <a:pt x="3282229" y="2270904"/>
                </a:cubicBezTo>
                <a:cubicBezTo>
                  <a:pt x="3203541" y="2289253"/>
                  <a:pt x="2776273" y="2186218"/>
                  <a:pt x="2574752" y="2270904"/>
                </a:cubicBezTo>
                <a:cubicBezTo>
                  <a:pt x="2373231" y="2355590"/>
                  <a:pt x="2217263" y="2258613"/>
                  <a:pt x="1994853" y="2270904"/>
                </a:cubicBezTo>
                <a:cubicBezTo>
                  <a:pt x="1772443" y="2283195"/>
                  <a:pt x="1651796" y="2244390"/>
                  <a:pt x="1542532" y="2270904"/>
                </a:cubicBezTo>
                <a:cubicBezTo>
                  <a:pt x="1433268" y="2297418"/>
                  <a:pt x="1147186" y="2252811"/>
                  <a:pt x="1026422" y="2270904"/>
                </a:cubicBezTo>
                <a:cubicBezTo>
                  <a:pt x="905658" y="2288997"/>
                  <a:pt x="740143" y="2249609"/>
                  <a:pt x="510311" y="2270904"/>
                </a:cubicBezTo>
                <a:cubicBezTo>
                  <a:pt x="280479" y="2292199"/>
                  <a:pt x="232272" y="2212040"/>
                  <a:pt x="0" y="2270904"/>
                </a:cubicBezTo>
                <a:cubicBezTo>
                  <a:pt x="-49404" y="2032149"/>
                  <a:pt x="18966" y="1832420"/>
                  <a:pt x="0" y="1657760"/>
                </a:cubicBezTo>
                <a:cubicBezTo>
                  <a:pt x="-18966" y="1483100"/>
                  <a:pt x="19934" y="1289954"/>
                  <a:pt x="0" y="1112743"/>
                </a:cubicBezTo>
                <a:cubicBezTo>
                  <a:pt x="-19934" y="935532"/>
                  <a:pt x="45218" y="760640"/>
                  <a:pt x="0" y="499599"/>
                </a:cubicBezTo>
                <a:cubicBezTo>
                  <a:pt x="-45218" y="238558"/>
                  <a:pt x="42820" y="1186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8771434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887B7F0-98A5-4778-99C2-B2749C025976}"/>
              </a:ext>
            </a:extLst>
          </p:cNvPr>
          <p:cNvSpPr/>
          <p:nvPr/>
        </p:nvSpPr>
        <p:spPr>
          <a:xfrm>
            <a:off x="1631665" y="1610444"/>
            <a:ext cx="1934178" cy="2245998"/>
          </a:xfrm>
          <a:custGeom>
            <a:avLst/>
            <a:gdLst>
              <a:gd name="connsiteX0" fmla="*/ 0 w 1934178"/>
              <a:gd name="connsiteY0" fmla="*/ 0 h 2245998"/>
              <a:gd name="connsiteX1" fmla="*/ 464203 w 1934178"/>
              <a:gd name="connsiteY1" fmla="*/ 0 h 2245998"/>
              <a:gd name="connsiteX2" fmla="*/ 986431 w 1934178"/>
              <a:gd name="connsiteY2" fmla="*/ 0 h 2245998"/>
              <a:gd name="connsiteX3" fmla="*/ 1411950 w 1934178"/>
              <a:gd name="connsiteY3" fmla="*/ 0 h 2245998"/>
              <a:gd name="connsiteX4" fmla="*/ 1934178 w 1934178"/>
              <a:gd name="connsiteY4" fmla="*/ 0 h 2245998"/>
              <a:gd name="connsiteX5" fmla="*/ 1934178 w 1934178"/>
              <a:gd name="connsiteY5" fmla="*/ 516580 h 2245998"/>
              <a:gd name="connsiteX6" fmla="*/ 1934178 w 1934178"/>
              <a:gd name="connsiteY6" fmla="*/ 1100539 h 2245998"/>
              <a:gd name="connsiteX7" fmla="*/ 1934178 w 1934178"/>
              <a:gd name="connsiteY7" fmla="*/ 1617119 h 2245998"/>
              <a:gd name="connsiteX8" fmla="*/ 1934178 w 1934178"/>
              <a:gd name="connsiteY8" fmla="*/ 2245998 h 2245998"/>
              <a:gd name="connsiteX9" fmla="*/ 1411950 w 1934178"/>
              <a:gd name="connsiteY9" fmla="*/ 2245998 h 2245998"/>
              <a:gd name="connsiteX10" fmla="*/ 889722 w 1934178"/>
              <a:gd name="connsiteY10" fmla="*/ 2245998 h 2245998"/>
              <a:gd name="connsiteX11" fmla="*/ 464203 w 1934178"/>
              <a:gd name="connsiteY11" fmla="*/ 2245998 h 2245998"/>
              <a:gd name="connsiteX12" fmla="*/ 0 w 1934178"/>
              <a:gd name="connsiteY12" fmla="*/ 2245998 h 2245998"/>
              <a:gd name="connsiteX13" fmla="*/ 0 w 1934178"/>
              <a:gd name="connsiteY13" fmla="*/ 1662039 h 2245998"/>
              <a:gd name="connsiteX14" fmla="*/ 0 w 1934178"/>
              <a:gd name="connsiteY14" fmla="*/ 1078079 h 2245998"/>
              <a:gd name="connsiteX15" fmla="*/ 0 w 1934178"/>
              <a:gd name="connsiteY15" fmla="*/ 516580 h 2245998"/>
              <a:gd name="connsiteX16" fmla="*/ 0 w 1934178"/>
              <a:gd name="connsiteY16" fmla="*/ 0 h 224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4178" h="2245998" extrusionOk="0">
                <a:moveTo>
                  <a:pt x="0" y="0"/>
                </a:moveTo>
                <a:cubicBezTo>
                  <a:pt x="194851" y="-55016"/>
                  <a:pt x="299469" y="29698"/>
                  <a:pt x="464203" y="0"/>
                </a:cubicBezTo>
                <a:cubicBezTo>
                  <a:pt x="628937" y="-29698"/>
                  <a:pt x="826151" y="31767"/>
                  <a:pt x="986431" y="0"/>
                </a:cubicBezTo>
                <a:cubicBezTo>
                  <a:pt x="1146711" y="-31767"/>
                  <a:pt x="1291648" y="326"/>
                  <a:pt x="1411950" y="0"/>
                </a:cubicBezTo>
                <a:cubicBezTo>
                  <a:pt x="1532252" y="-326"/>
                  <a:pt x="1709439" y="49946"/>
                  <a:pt x="1934178" y="0"/>
                </a:cubicBezTo>
                <a:cubicBezTo>
                  <a:pt x="1941315" y="238536"/>
                  <a:pt x="1897042" y="368020"/>
                  <a:pt x="1934178" y="516580"/>
                </a:cubicBezTo>
                <a:cubicBezTo>
                  <a:pt x="1971314" y="665140"/>
                  <a:pt x="1865654" y="904768"/>
                  <a:pt x="1934178" y="1100539"/>
                </a:cubicBezTo>
                <a:cubicBezTo>
                  <a:pt x="2002702" y="1296310"/>
                  <a:pt x="1910684" y="1408466"/>
                  <a:pt x="1934178" y="1617119"/>
                </a:cubicBezTo>
                <a:cubicBezTo>
                  <a:pt x="1957672" y="1825772"/>
                  <a:pt x="1926978" y="2080307"/>
                  <a:pt x="1934178" y="2245998"/>
                </a:cubicBezTo>
                <a:cubicBezTo>
                  <a:pt x="1757661" y="2249135"/>
                  <a:pt x="1580722" y="2193525"/>
                  <a:pt x="1411950" y="2245998"/>
                </a:cubicBezTo>
                <a:cubicBezTo>
                  <a:pt x="1243178" y="2298471"/>
                  <a:pt x="1052234" y="2202154"/>
                  <a:pt x="889722" y="2245998"/>
                </a:cubicBezTo>
                <a:cubicBezTo>
                  <a:pt x="727210" y="2289842"/>
                  <a:pt x="629167" y="2217839"/>
                  <a:pt x="464203" y="2245998"/>
                </a:cubicBezTo>
                <a:cubicBezTo>
                  <a:pt x="299239" y="2274157"/>
                  <a:pt x="143126" y="2220686"/>
                  <a:pt x="0" y="2245998"/>
                </a:cubicBezTo>
                <a:cubicBezTo>
                  <a:pt x="-11888" y="2115253"/>
                  <a:pt x="7267" y="1853018"/>
                  <a:pt x="0" y="1662039"/>
                </a:cubicBezTo>
                <a:cubicBezTo>
                  <a:pt x="-7267" y="1471060"/>
                  <a:pt x="51022" y="1198875"/>
                  <a:pt x="0" y="1078079"/>
                </a:cubicBezTo>
                <a:cubicBezTo>
                  <a:pt x="-51022" y="957283"/>
                  <a:pt x="26234" y="702501"/>
                  <a:pt x="0" y="516580"/>
                </a:cubicBezTo>
                <a:cubicBezTo>
                  <a:pt x="-26234" y="330659"/>
                  <a:pt x="47402" y="16684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1161191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ACD83EC-FFE2-419F-A594-B1941B39E2C1}"/>
              </a:ext>
            </a:extLst>
          </p:cNvPr>
          <p:cNvSpPr txBox="1"/>
          <p:nvPr/>
        </p:nvSpPr>
        <p:spPr>
          <a:xfrm>
            <a:off x="3814828" y="102853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D45CE7-F095-4AE2-8579-E476AE9F6928}"/>
              </a:ext>
            </a:extLst>
          </p:cNvPr>
          <p:cNvSpPr txBox="1"/>
          <p:nvPr/>
        </p:nvSpPr>
        <p:spPr>
          <a:xfrm>
            <a:off x="5575305" y="1045725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75B2D1-943C-414C-A276-19DC4CE46D45}"/>
              </a:ext>
            </a:extLst>
          </p:cNvPr>
          <p:cNvSpPr txBox="1"/>
          <p:nvPr/>
        </p:nvSpPr>
        <p:spPr>
          <a:xfrm>
            <a:off x="7432551" y="105030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AAE12E-9800-4F7C-B599-E25A431F11BA}"/>
              </a:ext>
            </a:extLst>
          </p:cNvPr>
          <p:cNvSpPr txBox="1"/>
          <p:nvPr/>
        </p:nvSpPr>
        <p:spPr>
          <a:xfrm>
            <a:off x="1744825" y="1025796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FE88991-6CBA-4C0B-829F-F4EEA166954D}"/>
              </a:ext>
            </a:extLst>
          </p:cNvPr>
          <p:cNvSpPr txBox="1"/>
          <p:nvPr/>
        </p:nvSpPr>
        <p:spPr>
          <a:xfrm>
            <a:off x="9289797" y="106804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B429B36-26AC-49E4-AB56-682AF343397A}"/>
              </a:ext>
            </a:extLst>
          </p:cNvPr>
          <p:cNvSpPr/>
          <p:nvPr/>
        </p:nvSpPr>
        <p:spPr>
          <a:xfrm>
            <a:off x="703462" y="1343580"/>
            <a:ext cx="1701427" cy="268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68B585-DECB-41E1-862F-EDDB143B45C5}"/>
              </a:ext>
            </a:extLst>
          </p:cNvPr>
          <p:cNvSpPr txBox="1"/>
          <p:nvPr/>
        </p:nvSpPr>
        <p:spPr>
          <a:xfrm>
            <a:off x="206253" y="2032875"/>
            <a:ext cx="215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Layer 2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(Bit-Monero)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AEA493B-96D4-4DBC-AB21-4143E44EFB71}"/>
              </a:ext>
            </a:extLst>
          </p:cNvPr>
          <p:cNvSpPr txBox="1"/>
          <p:nvPr/>
        </p:nvSpPr>
        <p:spPr>
          <a:xfrm>
            <a:off x="6857577" y="3772004"/>
            <a:ext cx="3089034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Months = One 32-byte Hash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05707C-21AF-41F5-AA77-A1AA010F75E9}"/>
              </a:ext>
            </a:extLst>
          </p:cNvPr>
          <p:cNvCxnSpPr>
            <a:cxnSpLocks/>
          </p:cNvCxnSpPr>
          <p:nvPr/>
        </p:nvCxnSpPr>
        <p:spPr>
          <a:xfrm flipV="1">
            <a:off x="137214" y="1459599"/>
            <a:ext cx="11901316" cy="299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DF249E7-1CF3-4A29-9910-8B3F6109AEF8}"/>
              </a:ext>
            </a:extLst>
          </p:cNvPr>
          <p:cNvCxnSpPr>
            <a:cxnSpLocks/>
          </p:cNvCxnSpPr>
          <p:nvPr/>
        </p:nvCxnSpPr>
        <p:spPr>
          <a:xfrm flipV="1">
            <a:off x="124255" y="4739063"/>
            <a:ext cx="11901316" cy="299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087AC4-9064-444D-B0BC-018DC7EF9505}"/>
              </a:ext>
            </a:extLst>
          </p:cNvPr>
          <p:cNvCxnSpPr>
            <a:cxnSpLocks/>
          </p:cNvCxnSpPr>
          <p:nvPr/>
        </p:nvCxnSpPr>
        <p:spPr>
          <a:xfrm>
            <a:off x="103554" y="970446"/>
            <a:ext cx="12088446" cy="195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">
            <a:extLst>
              <a:ext uri="{FF2B5EF4-FFF2-40B4-BE49-F238E27FC236}">
                <a16:creationId xmlns:a16="http://schemas.microsoft.com/office/drawing/2014/main" id="{35715978-DF02-43F6-AAA3-64411B1D5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82" y="4353550"/>
            <a:ext cx="5668312" cy="261610"/>
          </a:xfrm>
          <a:prstGeom prst="rect">
            <a:avLst/>
          </a:prstGeom>
          <a:solidFill>
            <a:schemeClr val="accent6">
              <a:lumMod val="60000"/>
              <a:lumOff val="40000"/>
              <a:alpha val="52941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e320b6c2fffc8d750423db8b1eb942ae710e951ed797f7affc8892b0f1fc122b 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54FB233-7DF6-4CE7-A8C3-6C5E805E5C4F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4096238" y="4615160"/>
            <a:ext cx="249522" cy="8537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7378BFC-FFC7-4140-86F9-79E8846ED489}"/>
              </a:ext>
            </a:extLst>
          </p:cNvPr>
          <p:cNvCxnSpPr>
            <a:cxnSpLocks/>
          </p:cNvCxnSpPr>
          <p:nvPr/>
        </p:nvCxnSpPr>
        <p:spPr>
          <a:xfrm>
            <a:off x="3274356" y="3827437"/>
            <a:ext cx="710220" cy="5778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26FEB68-741C-4C07-BF2B-95E4F8808D86}"/>
              </a:ext>
            </a:extLst>
          </p:cNvPr>
          <p:cNvCxnSpPr>
            <a:cxnSpLocks/>
          </p:cNvCxnSpPr>
          <p:nvPr/>
        </p:nvCxnSpPr>
        <p:spPr>
          <a:xfrm>
            <a:off x="10576695" y="4618626"/>
            <a:ext cx="249522" cy="8537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EDF85A-B7C6-43FB-B51F-647B9C6CDA3E}"/>
              </a:ext>
            </a:extLst>
          </p:cNvPr>
          <p:cNvCxnSpPr>
            <a:cxnSpLocks/>
          </p:cNvCxnSpPr>
          <p:nvPr/>
        </p:nvCxnSpPr>
        <p:spPr>
          <a:xfrm>
            <a:off x="9754813" y="3830903"/>
            <a:ext cx="710220" cy="5778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48B11B2-66CE-4B15-8541-2CD7FCD0535F}"/>
              </a:ext>
            </a:extLst>
          </p:cNvPr>
          <p:cNvSpPr txBox="1"/>
          <p:nvPr/>
        </p:nvSpPr>
        <p:spPr>
          <a:xfrm>
            <a:off x="351716" y="3794001"/>
            <a:ext cx="3089034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 Months = One 32-byte Hash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057BFB3-1919-44E9-8BB4-8505FA7C2B54}"/>
              </a:ext>
            </a:extLst>
          </p:cNvPr>
          <p:cNvSpPr txBox="1"/>
          <p:nvPr/>
        </p:nvSpPr>
        <p:spPr>
          <a:xfrm>
            <a:off x="3514865" y="5950336"/>
            <a:ext cx="1806640" cy="2308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Inserted into Layer1 coinbase txn</a:t>
            </a:r>
          </a:p>
        </p:txBody>
      </p:sp>
      <p:sp>
        <p:nvSpPr>
          <p:cNvPr id="152" name="Footer Placeholder 4">
            <a:extLst>
              <a:ext uri="{FF2B5EF4-FFF2-40B4-BE49-F238E27FC236}">
                <a16:creationId xmlns:a16="http://schemas.microsoft.com/office/drawing/2014/main" id="{956780BF-7302-4468-96C2-18DF85DD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27525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8172-238F-4EE5-BF4B-EBF9B915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(#3) Improve Mining Incentives (</a:t>
            </a:r>
            <a:r>
              <a:rPr lang="en-US" dirty="0" err="1"/>
              <a:t>Bip</a:t>
            </a:r>
            <a:r>
              <a:rPr lang="en-US" dirty="0"/>
              <a:t> 301)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ADE29-EE33-41D7-90FB-E6EF0FA9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06D9C-7264-4501-B27F-6F683FC70AA0}"/>
              </a:ext>
            </a:extLst>
          </p:cNvPr>
          <p:cNvSpPr txBox="1"/>
          <p:nvPr/>
        </p:nvSpPr>
        <p:spPr>
          <a:xfrm>
            <a:off x="154379" y="1281260"/>
            <a:ext cx="64308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all of the fees, on all of the chains!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Miners can ignore Sidechain / Altcoin software.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B27CDF5-9A3A-46E9-9192-EEEC9A44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1CA9C-1CDA-49F1-A222-BAE621AB499F}"/>
              </a:ext>
            </a:extLst>
          </p:cNvPr>
          <p:cNvSpPr txBox="1"/>
          <p:nvPr/>
        </p:nvSpPr>
        <p:spPr>
          <a:xfrm>
            <a:off x="6947105" y="5900790"/>
            <a:ext cx="479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</a:t>
            </a:r>
            <a:r>
              <a:rPr lang="en-US" dirty="0">
                <a:hlinkClick r:id="rId3"/>
              </a:rPr>
              <a:t>https://cryptofees.info/</a:t>
            </a:r>
            <a:r>
              <a:rPr lang="en-US" dirty="0"/>
              <a:t> this morning.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478C0-71C0-4379-8158-AAB3CD27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154" y="1310167"/>
            <a:ext cx="5094787" cy="452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711F1-2585-4FA0-80D4-B3329FBE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14" y="2581944"/>
            <a:ext cx="5310976" cy="36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3881B03-2F3F-4A09-A66D-AC06113A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9AAFE-5332-4254-A92F-3E5351E5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31" y="224875"/>
            <a:ext cx="3292570" cy="2492926"/>
          </a:xfrm>
        </p:spPr>
        <p:txBody>
          <a:bodyPr>
            <a:normAutofit/>
          </a:bodyPr>
          <a:lstStyle/>
          <a:p>
            <a:r>
              <a:rPr lang="en-US" sz="5300" dirty="0"/>
              <a:t>What do we use BIP 300 for…?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6E684-A03D-4753-9FF7-E7C0D2C4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506822-26C5-4049-81DF-29E18F6ED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01" y="784175"/>
            <a:ext cx="6663165" cy="499737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9746E7-8428-443C-BEE1-FB445591A3A9}"/>
              </a:ext>
            </a:extLst>
          </p:cNvPr>
          <p:cNvSpPr txBox="1"/>
          <p:nvPr/>
        </p:nvSpPr>
        <p:spPr>
          <a:xfrm>
            <a:off x="555530" y="3903990"/>
            <a:ext cx="3115127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(In other words: Which altcoins are worth copying?)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3C736-2B40-4F11-AF5B-F3802AF01C9B}"/>
              </a:ext>
            </a:extLst>
          </p:cNvPr>
          <p:cNvSpPr/>
          <p:nvPr/>
        </p:nvSpPr>
        <p:spPr>
          <a:xfrm>
            <a:off x="542951" y="6274113"/>
            <a:ext cx="11106097" cy="529506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7B16F-F53F-47A8-931D-B4D524EC7AEA}"/>
              </a:ext>
            </a:extLst>
          </p:cNvPr>
          <p:cNvSpPr txBox="1"/>
          <p:nvPr/>
        </p:nvSpPr>
        <p:spPr>
          <a:xfrm>
            <a:off x="4673780" y="5879585"/>
            <a:ext cx="60950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Art: “When I paint my masterpiece” – Nick Kenrick (?) - Creative commons license </a:t>
            </a:r>
          </a:p>
        </p:txBody>
      </p:sp>
    </p:spTree>
    <p:extLst>
      <p:ext uri="{BB962C8B-B14F-4D97-AF65-F5344CB8AC3E}">
        <p14:creationId xmlns:p14="http://schemas.microsoft.com/office/powerpoint/2010/main" val="118786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AD0A-8AD6-4A97-8DEA-6323C43F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31814"/>
            <a:ext cx="3848100" cy="2149475"/>
          </a:xfrm>
        </p:spPr>
        <p:txBody>
          <a:bodyPr/>
          <a:lstStyle/>
          <a:p>
            <a:r>
              <a:rPr lang="en-US" dirty="0"/>
              <a:t>Altcoins we should copy (?): </a:t>
            </a:r>
            <a:r>
              <a:rPr lang="en-US" dirty="0" err="1"/>
              <a:t>zCash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5E945-72FA-4823-B0C9-CD71FE4B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71" y="3686176"/>
            <a:ext cx="3279697" cy="1644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from blockchainhub.net :</a:t>
            </a:r>
            <a:br>
              <a:rPr lang="en-US" dirty="0"/>
            </a:br>
            <a:r>
              <a:rPr lang="en-US" sz="1600" dirty="0"/>
              <a:t>https://blockchainhub.net/blog/infographics/zcash-explained/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BD07B-DE50-41E0-B6DE-424706F0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09348-C337-4F20-995B-DF624D89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72" y="469900"/>
            <a:ext cx="6530696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35EB721-E44C-476D-9CC5-4534B5D3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5017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9A4-3FE5-4134-AFB2-CBA9C203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48" y="200025"/>
            <a:ext cx="2684652" cy="3800475"/>
          </a:xfrm>
        </p:spPr>
        <p:txBody>
          <a:bodyPr/>
          <a:lstStyle/>
          <a:p>
            <a:r>
              <a:rPr lang="en-US" dirty="0"/>
              <a:t>Losing Customers to Monero (?)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28E2-9DDA-4138-B58A-27208AA62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81BBA-D58C-48C4-9C0C-BD1A8E28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82" y="200025"/>
            <a:ext cx="8305570" cy="5926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B8C2AF-871C-40D1-A0B8-20168E89934D}"/>
              </a:ext>
            </a:extLst>
          </p:cNvPr>
          <p:cNvSpPr/>
          <p:nvPr/>
        </p:nvSpPr>
        <p:spPr>
          <a:xfrm>
            <a:off x="9372600" y="1041400"/>
            <a:ext cx="1727200" cy="546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D7F7EE-AFB2-43A9-AD6A-C8290586AAB5}"/>
              </a:ext>
            </a:extLst>
          </p:cNvPr>
          <p:cNvSpPr/>
          <p:nvPr/>
        </p:nvSpPr>
        <p:spPr>
          <a:xfrm>
            <a:off x="3568700" y="1554162"/>
            <a:ext cx="4457700" cy="546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D4EA3-8A6C-4806-9A6E-9EBBF1D2CA87}"/>
              </a:ext>
            </a:extLst>
          </p:cNvPr>
          <p:cNvSpPr txBox="1"/>
          <p:nvPr/>
        </p:nvSpPr>
        <p:spPr>
          <a:xfrm>
            <a:off x="5232085" y="2090989"/>
            <a:ext cx="12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Lame!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2BB1240-BEF2-4B81-8872-B155716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6744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B1E8D851-280D-48F6-BC30-DABE77C5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02E43-6DCB-44CB-A08B-50069570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076DE1-2038-4BC6-BCA9-A072B16147C0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Altcoins we should copy (?): </a:t>
            </a:r>
            <a:r>
              <a:rPr lang="en-US" dirty="0" err="1"/>
              <a:t>NameCoin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18AFFA-F386-41A8-A2D0-8FCCADBC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7" y="3100415"/>
            <a:ext cx="9153525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DE57E2-23C7-4178-8DA5-EE1163C9F572}"/>
              </a:ext>
            </a:extLst>
          </p:cNvPr>
          <p:cNvSpPr txBox="1"/>
          <p:nvPr/>
        </p:nvSpPr>
        <p:spPr>
          <a:xfrm>
            <a:off x="4483100" y="384214"/>
            <a:ext cx="6680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Fun facts -- in this thread, Satoshi:</a:t>
            </a:r>
            <a:br>
              <a:rPr lang="en-US" dirty="0"/>
            </a:br>
            <a:r>
              <a:rPr lang="en-US" dirty="0"/>
              <a:t>* Invents what is now known as Merged Mining.</a:t>
            </a:r>
            <a:br>
              <a:rPr lang="en-US" dirty="0"/>
            </a:br>
            <a:r>
              <a:rPr lang="en-US" dirty="0"/>
              <a:t>* Assumes that there will be many different blockchains that pay different fees (as if this were non-controversial!).</a:t>
            </a:r>
          </a:p>
          <a:p>
            <a:r>
              <a:rPr lang="en-US" dirty="0"/>
              <a:t>* The term “side chain” is used numerous times!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53EBF1-ABB6-4170-B060-04C9CD44E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27"/>
          <a:stretch/>
        </p:blipFill>
        <p:spPr>
          <a:xfrm>
            <a:off x="4859143" y="2078388"/>
            <a:ext cx="7047193" cy="1477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439215-9ED3-4708-BD86-E124E1BD6495}"/>
              </a:ext>
            </a:extLst>
          </p:cNvPr>
          <p:cNvSpPr/>
          <p:nvPr/>
        </p:nvSpPr>
        <p:spPr>
          <a:xfrm>
            <a:off x="4859143" y="4038600"/>
            <a:ext cx="4576957" cy="254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34BC88-0A92-46A4-A78B-B1128414C716}"/>
              </a:ext>
            </a:extLst>
          </p:cNvPr>
          <p:cNvSpPr/>
          <p:nvPr/>
        </p:nvSpPr>
        <p:spPr>
          <a:xfrm>
            <a:off x="9340913" y="3287793"/>
            <a:ext cx="797823" cy="2824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9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99EBC-A15F-41D1-9584-2AB1A069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137" y="6378499"/>
            <a:ext cx="10950497" cy="365125"/>
          </a:xfrm>
        </p:spPr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      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DAC6E-0F52-486A-B620-C8E6447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2491EB-6D6D-4D06-8BBD-01D9669E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27" y="114376"/>
            <a:ext cx="7705725" cy="611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9D48532-42B0-4AF2-83A5-96808AAE9D1C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Altcoins we should copy (?): </a:t>
            </a:r>
            <a:r>
              <a:rPr lang="en-US" dirty="0" err="1"/>
              <a:t>NameCoin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9D25FB2-A6B1-4F6C-AC23-67E97143383E}"/>
              </a:ext>
            </a:extLst>
          </p:cNvPr>
          <p:cNvSpPr txBox="1">
            <a:spLocks/>
          </p:cNvSpPr>
          <p:nvPr/>
        </p:nvSpPr>
        <p:spPr>
          <a:xfrm>
            <a:off x="88900" y="2906694"/>
            <a:ext cx="3602780" cy="309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Screenshot #0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43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A0B8-D46A-4955-A37C-79D4F683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2906694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#1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DAC6E-0F52-486A-B620-C8E64475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2ABBD-8640-48BA-8211-E2358135F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0" y="711199"/>
            <a:ext cx="8202950" cy="508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19FF84A-2F4A-480E-89F1-EC4999921855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Altcoins we should copy (?): </a:t>
            </a:r>
            <a:r>
              <a:rPr lang="en-US" dirty="0" err="1"/>
              <a:t>NameCoin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BAFD216-00EB-4298-B5EA-4A706F77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34257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80D0B-BCEB-467B-8808-8B24D6F6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9FF7-0C9D-43A9-8D7F-BB60E4256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AE2AC-F2CF-43D7-B7E5-5B22789FE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5"/>
          <a:stretch/>
        </p:blipFill>
        <p:spPr>
          <a:xfrm>
            <a:off x="3740892" y="655809"/>
            <a:ext cx="7861300" cy="5191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618630-F451-4CC5-8CA6-F2676FC33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2906694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#2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00A10E-21BE-489B-BD67-454EADC7EB34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Altcoins we should copy (?): </a:t>
            </a:r>
            <a:r>
              <a:rPr lang="en-US" dirty="0" err="1"/>
              <a:t>NameCoin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68FAAF-3C7B-42DA-8044-03BC1444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34" y="1269565"/>
            <a:ext cx="7176358" cy="480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7D3FE-8199-4E93-A7B1-D6DF1D6C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C4CF-ABDA-4885-9338-2ECA3D6D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29426E-BDE9-4C4B-B3E2-9E385D91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2906694"/>
            <a:ext cx="3602780" cy="3098800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Screenshot #3 from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www.truthcoin.info/blog/bitnames/</a:t>
            </a:r>
            <a:r>
              <a:rPr lang="en-US" sz="3200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F82C4E-C2B1-4B5E-A90C-A90846F9322D}"/>
              </a:ext>
            </a:extLst>
          </p:cNvPr>
          <p:cNvSpPr txBox="1">
            <a:spLocks/>
          </p:cNvSpPr>
          <p:nvPr/>
        </p:nvSpPr>
        <p:spPr>
          <a:xfrm>
            <a:off x="285664" y="384214"/>
            <a:ext cx="3848100" cy="214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Altcoins we should copy (?): </a:t>
            </a:r>
            <a:r>
              <a:rPr lang="en-US" dirty="0" err="1"/>
              <a:t>NameCoin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5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2A165A32-FE2C-4D18-BD43-C25B33F1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9569" y="3117424"/>
            <a:ext cx="526620" cy="53148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052950D-9C76-4886-ABDA-07316B9811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2708" y="3427982"/>
            <a:ext cx="526620" cy="531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E7203-3E86-4CDC-ACC1-609E662A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Concept, in One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C4E85-C8AA-4273-8FD4-C43D3B0D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E7166-9465-4F4D-8ACB-16953ECAB1A3}"/>
              </a:ext>
            </a:extLst>
          </p:cNvPr>
          <p:cNvSpPr/>
          <p:nvPr/>
        </p:nvSpPr>
        <p:spPr>
          <a:xfrm>
            <a:off x="254861" y="1642620"/>
            <a:ext cx="5482918" cy="4632723"/>
          </a:xfrm>
          <a:prstGeom prst="roundRect">
            <a:avLst>
              <a:gd name="adj" fmla="val 128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792EC-B01B-4508-8BFB-009D555F6B92}"/>
              </a:ext>
            </a:extLst>
          </p:cNvPr>
          <p:cNvSpPr txBox="1"/>
          <p:nvPr/>
        </p:nvSpPr>
        <p:spPr>
          <a:xfrm>
            <a:off x="725076" y="2017555"/>
            <a:ext cx="11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Bitcoin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F1CA1-F2C7-4AB5-BE17-41B594D29000}"/>
              </a:ext>
            </a:extLst>
          </p:cNvPr>
          <p:cNvSpPr txBox="1"/>
          <p:nvPr/>
        </p:nvSpPr>
        <p:spPr>
          <a:xfrm>
            <a:off x="2256709" y="2017555"/>
            <a:ext cx="147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Ethereum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1C271-48E5-4E43-AF97-29FCFE6C4E04}"/>
              </a:ext>
            </a:extLst>
          </p:cNvPr>
          <p:cNvSpPr txBox="1"/>
          <p:nvPr/>
        </p:nvSpPr>
        <p:spPr>
          <a:xfrm>
            <a:off x="3948226" y="2014704"/>
            <a:ext cx="147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Monero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FE2A08-F58B-4041-B364-CD58F3A18F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218" y="3143141"/>
            <a:ext cx="526620" cy="5314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337654-F265-4FA9-B064-1C2D7152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89" y="2988979"/>
            <a:ext cx="526620" cy="531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EC6F1F-F38D-4DC6-A66F-C33DC884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002" y="2653061"/>
            <a:ext cx="526620" cy="531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6CEED7-D5F3-416D-BCD2-9FB0C9E5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026" y="2890778"/>
            <a:ext cx="526620" cy="5314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EB8B0C-2965-446B-A56B-163AB84B81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1154" y="2755595"/>
            <a:ext cx="526620" cy="53148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25395D-A61D-49FF-949D-7D1D934B3C00}"/>
              </a:ext>
            </a:extLst>
          </p:cNvPr>
          <p:cNvSpPr/>
          <p:nvPr/>
        </p:nvSpPr>
        <p:spPr>
          <a:xfrm>
            <a:off x="462697" y="2026952"/>
            <a:ext cx="1561508" cy="197944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62C9678-1932-4350-9DDF-8FB17A920F5A}"/>
              </a:ext>
            </a:extLst>
          </p:cNvPr>
          <p:cNvSpPr/>
          <p:nvPr/>
        </p:nvSpPr>
        <p:spPr>
          <a:xfrm>
            <a:off x="2195732" y="1995195"/>
            <a:ext cx="1628014" cy="197944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EB5D4E-587F-4645-8872-2811DB47BA46}"/>
              </a:ext>
            </a:extLst>
          </p:cNvPr>
          <p:cNvSpPr/>
          <p:nvPr/>
        </p:nvSpPr>
        <p:spPr>
          <a:xfrm>
            <a:off x="3997244" y="1995195"/>
            <a:ext cx="1479222" cy="197944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F1B4A32-E77D-4554-84E5-13A0BECEBE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8164" y="3110782"/>
            <a:ext cx="526620" cy="531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12AD3F-4B40-4DFF-9778-DB3A34D45A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2474" y="2704226"/>
            <a:ext cx="526620" cy="5314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9F0ECC-3893-4184-B549-CAFC41066C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1948" y="2620702"/>
            <a:ext cx="526620" cy="5314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A1DC23B-BE72-4CC8-9EEC-9974A258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972" y="2858419"/>
            <a:ext cx="526620" cy="531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4D5DCE-39BB-4479-9275-04832D52B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100" y="2723236"/>
            <a:ext cx="526620" cy="531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1CFF3E-2A54-4D55-B4B8-2D8099464B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7770" y="3078423"/>
            <a:ext cx="526620" cy="5314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96DA2B-5E45-4B28-A1CA-9313161D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7168" y="2958684"/>
            <a:ext cx="526620" cy="531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2C3DA3-56F0-42E7-9892-945D13EC2D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1554" y="2588343"/>
            <a:ext cx="526620" cy="531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EFADEB-E64B-4A00-81A9-E4AB3CC9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5578" y="2826060"/>
            <a:ext cx="526620" cy="5314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0A868A5-768C-4EB4-B780-47640AA8F1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6706" y="2690877"/>
            <a:ext cx="526620" cy="53148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D44EB4A-92DA-4BF4-8FA4-C1A450FB72CF}"/>
              </a:ext>
            </a:extLst>
          </p:cNvPr>
          <p:cNvSpPr/>
          <p:nvPr/>
        </p:nvSpPr>
        <p:spPr>
          <a:xfrm>
            <a:off x="5928159" y="1595120"/>
            <a:ext cx="6008979" cy="4735879"/>
          </a:xfrm>
          <a:prstGeom prst="roundRect">
            <a:avLst>
              <a:gd name="adj" fmla="val 9144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1F3F3-7331-4438-8765-B1F908BDEF5E}"/>
              </a:ext>
            </a:extLst>
          </p:cNvPr>
          <p:cNvSpPr txBox="1"/>
          <p:nvPr/>
        </p:nvSpPr>
        <p:spPr>
          <a:xfrm>
            <a:off x="6425727" y="2017555"/>
            <a:ext cx="11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Bitcoin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AA911A-B747-4DB9-9BFE-0FB19CE6FD56}"/>
              </a:ext>
            </a:extLst>
          </p:cNvPr>
          <p:cNvSpPr txBox="1"/>
          <p:nvPr/>
        </p:nvSpPr>
        <p:spPr>
          <a:xfrm>
            <a:off x="7915236" y="1765474"/>
            <a:ext cx="189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Bit-Ethereum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50AEA6-4635-41B4-A76C-A065D3EA8637}"/>
              </a:ext>
            </a:extLst>
          </p:cNvPr>
          <p:cNvSpPr txBox="1"/>
          <p:nvPr/>
        </p:nvSpPr>
        <p:spPr>
          <a:xfrm>
            <a:off x="9895860" y="1762996"/>
            <a:ext cx="174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Bit-Monero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EAE0F46-0152-47C5-84B7-D397B9B8B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rgbClr val="D24CD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150" y="3143141"/>
            <a:ext cx="526620" cy="5314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37B98EF-AB57-4F1F-83D3-902D6071D5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rgbClr val="D24CD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1121" y="2988979"/>
            <a:ext cx="526620" cy="5314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91C5475-154B-4970-A090-15F5ADBF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934" y="2653061"/>
            <a:ext cx="526620" cy="53148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FC540AB-DD29-4646-8A67-291B9BA6EC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8958" y="2890778"/>
            <a:ext cx="526620" cy="5314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414ECC0-EBE3-4D58-ABDB-B07067BF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0086" y="2755595"/>
            <a:ext cx="526620" cy="531485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58195E1-2215-4B4D-8E82-F09F5A5CADCB}"/>
              </a:ext>
            </a:extLst>
          </p:cNvPr>
          <p:cNvSpPr/>
          <p:nvPr/>
        </p:nvSpPr>
        <p:spPr>
          <a:xfrm>
            <a:off x="6163348" y="2026952"/>
            <a:ext cx="1561508" cy="197944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32BECD3-0340-46E4-8799-1D2DE393359B}"/>
              </a:ext>
            </a:extLst>
          </p:cNvPr>
          <p:cNvSpPr/>
          <p:nvPr/>
        </p:nvSpPr>
        <p:spPr>
          <a:xfrm>
            <a:off x="7843692" y="1731239"/>
            <a:ext cx="2001744" cy="1979440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D38DF1C-62C7-482A-9899-F9AC68B54F52}"/>
              </a:ext>
            </a:extLst>
          </p:cNvPr>
          <p:cNvSpPr/>
          <p:nvPr/>
        </p:nvSpPr>
        <p:spPr>
          <a:xfrm>
            <a:off x="9895861" y="1731239"/>
            <a:ext cx="1795734" cy="1979440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7DDBA1B-8625-47EF-80AF-591B6D6A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646" y="2846826"/>
            <a:ext cx="526620" cy="53148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133902-AA73-410C-9359-3D62182B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9617" y="2692664"/>
            <a:ext cx="526620" cy="5314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533FA3B-EE79-4A6B-9C0E-FBFC7EF0C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3430" y="2356746"/>
            <a:ext cx="526620" cy="5314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9A00A4-0AA8-4132-B59D-8ADED7E8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7454" y="2594463"/>
            <a:ext cx="526620" cy="53148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BCD3106-D98F-44FF-89E1-EE13659D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8582" y="2459280"/>
            <a:ext cx="526620" cy="53148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C414304-C8FF-474B-BDE9-9B5930A267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4926" y="2814467"/>
            <a:ext cx="526620" cy="53148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EFCAB7E-23A2-43E5-A817-C46B187D4B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24897" y="2660305"/>
            <a:ext cx="526620" cy="53148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90267FB-B08A-4C34-BDF6-BED55F78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8710" y="2324387"/>
            <a:ext cx="526620" cy="5314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BD8F44-2322-46F3-820D-E3640EAB57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2734" y="2562104"/>
            <a:ext cx="526620" cy="53148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5734F5-F840-4250-ABC2-8369160F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3862" y="2426921"/>
            <a:ext cx="526620" cy="531485"/>
          </a:xfrm>
          <a:prstGeom prst="rect">
            <a:avLst/>
          </a:prstGeom>
        </p:spPr>
      </p:pic>
      <p:sp>
        <p:nvSpPr>
          <p:cNvPr id="65" name="Arrow: Curved Up 64">
            <a:extLst>
              <a:ext uri="{FF2B5EF4-FFF2-40B4-BE49-F238E27FC236}">
                <a16:creationId xmlns:a16="http://schemas.microsoft.com/office/drawing/2014/main" id="{1F7A5FBA-6F21-40E6-BB2E-1A0F4016596C}"/>
              </a:ext>
            </a:extLst>
          </p:cNvPr>
          <p:cNvSpPr/>
          <p:nvPr/>
        </p:nvSpPr>
        <p:spPr>
          <a:xfrm rot="21172627" flipV="1">
            <a:off x="7256516" y="2246156"/>
            <a:ext cx="1995919" cy="376020"/>
          </a:xfrm>
          <a:prstGeom prst="curved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D40972A-31C2-4E6E-BBD7-A3E4A3DE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2038" y="3404550"/>
            <a:ext cx="526620" cy="53148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0A6033-7EE7-4636-B7A9-03950DA5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802" y="3385540"/>
            <a:ext cx="526620" cy="53148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B9789C5-4C8A-459D-B795-DDBB8124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4874" y="2856626"/>
            <a:ext cx="526620" cy="53148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8B07A0C-ADB2-4974-AD78-794D22D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3136" y="2956619"/>
            <a:ext cx="526620" cy="53148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E353BE4-543A-4F61-B890-B0859435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2221" y="3138807"/>
            <a:ext cx="526620" cy="53148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0C74F9F-B9FF-4AA0-8108-CFF9CA94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4565" y="3182587"/>
            <a:ext cx="514983" cy="51974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2B8F918-98FB-49A9-919C-187A3D97B2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3365" y="3179482"/>
            <a:ext cx="526620" cy="53148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81E280-8181-41B9-8EEE-8027256BDE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6742" y="3389904"/>
            <a:ext cx="526620" cy="5314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2CD660F-86C5-41EB-8F99-F7C87916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1953" y="2749216"/>
            <a:ext cx="526620" cy="5314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00380F1-E4F8-43D3-8951-F6ABE04C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637" y="3026795"/>
            <a:ext cx="526620" cy="53148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8186F41-B404-4B5A-8CBD-BB093CFB5D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6994" y="2537535"/>
            <a:ext cx="526620" cy="53148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10D6731-C996-409C-A559-E75F044C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4784" y="2368308"/>
            <a:ext cx="526620" cy="53148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4CA4A19-0E7A-49A5-AF60-C9312E85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4575" y="2509121"/>
            <a:ext cx="526620" cy="53148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FDD8A7B-1CDD-475F-A02D-9E814D1FAE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937" y="3431054"/>
            <a:ext cx="526620" cy="5314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FD07278-1BC7-40C9-910E-8655581BE7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3975" y="3104052"/>
            <a:ext cx="526620" cy="53148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E02D03-ADC2-4FE9-9346-8D747F317ED7}"/>
              </a:ext>
            </a:extLst>
          </p:cNvPr>
          <p:cNvSpPr txBox="1"/>
          <p:nvPr/>
        </p:nvSpPr>
        <p:spPr>
          <a:xfrm>
            <a:off x="8386894" y="4318264"/>
            <a:ext cx="147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Ethereum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64EAF9-1D8E-4FCF-B617-2205DC4E9898}"/>
              </a:ext>
            </a:extLst>
          </p:cNvPr>
          <p:cNvSpPr txBox="1"/>
          <p:nvPr/>
        </p:nvSpPr>
        <p:spPr>
          <a:xfrm>
            <a:off x="10078411" y="4315413"/>
            <a:ext cx="147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Monero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B1BBDFE-A09A-40E6-BCAD-394AE2E4C1EA}"/>
              </a:ext>
            </a:extLst>
          </p:cNvPr>
          <p:cNvSpPr/>
          <p:nvPr/>
        </p:nvSpPr>
        <p:spPr>
          <a:xfrm>
            <a:off x="8325917" y="4295904"/>
            <a:ext cx="1628014" cy="19794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135F31E-1573-4CFC-9D58-45B508DDF25D}"/>
              </a:ext>
            </a:extLst>
          </p:cNvPr>
          <p:cNvSpPr/>
          <p:nvPr/>
        </p:nvSpPr>
        <p:spPr>
          <a:xfrm>
            <a:off x="10127429" y="4295904"/>
            <a:ext cx="1479222" cy="19794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5405692-6422-4886-94C5-57934A391E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8349" y="5411491"/>
            <a:ext cx="526620" cy="53148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1D918C8-0558-444A-AB06-EFEFC03C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2659" y="5004935"/>
            <a:ext cx="526620" cy="53148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61F5736-106E-4255-8B82-877164C5BA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133" y="4921411"/>
            <a:ext cx="526620" cy="53148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6D3B783-12BF-421E-BD5E-219EC7DA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6157" y="5159128"/>
            <a:ext cx="526620" cy="53148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A2F9A2C-A166-4A71-AD28-E8284E4BF3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85" y="5023945"/>
            <a:ext cx="526620" cy="53148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56CECE1-F35C-4222-B311-E09377B2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7955" y="5379132"/>
            <a:ext cx="526620" cy="53148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87C366D-F483-479A-8DA0-6546963545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7353" y="5259393"/>
            <a:ext cx="526620" cy="53148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68E62C4-8634-4A13-A984-523845BF0F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1739" y="4889052"/>
            <a:ext cx="526620" cy="53148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A559BE6-BEAA-4054-9004-84E7529CEC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5763" y="5126769"/>
            <a:ext cx="526620" cy="5314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F4343F1-6AB2-4FD2-8590-49FE7E40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891" y="4991586"/>
            <a:ext cx="526620" cy="53148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1845825-C520-47A4-A622-5EF71E1C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223" y="5705259"/>
            <a:ext cx="526620" cy="53148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22A8147-417A-40A6-8148-77C4BBA524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3987" y="5686249"/>
            <a:ext cx="526620" cy="53148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5D1547F-ECE7-4EA9-B12A-00365B464F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55059" y="5157335"/>
            <a:ext cx="526620" cy="53148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6E29E9-4A8B-4E6D-A678-00D9DAFB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3321" y="5257328"/>
            <a:ext cx="526620" cy="53148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B843DD5-85DA-4821-B8FA-BC77141FDA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406" y="5439516"/>
            <a:ext cx="526620" cy="53148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05A2C1F-D168-4452-A079-40D1F4117E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4750" y="5483296"/>
            <a:ext cx="514983" cy="51974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A72F37C-C724-4C0F-8DC5-D6E2BA36E7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3550" y="5480191"/>
            <a:ext cx="526620" cy="53148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F051A2-BFE6-46C1-8AD8-63E49818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927" y="5690613"/>
            <a:ext cx="526620" cy="53148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6F1AB94-6678-4E03-8FCF-F952DE4A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2138" y="5049925"/>
            <a:ext cx="526620" cy="53148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9FCAF5E-E784-452D-A376-D0744EA0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7822" y="5327504"/>
            <a:ext cx="526620" cy="53148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BA125354-01F8-4CA4-8CE9-C1AEA7E1D7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7179" y="4838244"/>
            <a:ext cx="526620" cy="53148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56A83B1-DF57-4436-BD97-84D98D8D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4969" y="4669017"/>
            <a:ext cx="526620" cy="53148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D7C02CC-37DA-464A-BCA6-A3663C1283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4760" y="4809830"/>
            <a:ext cx="526620" cy="531485"/>
          </a:xfrm>
          <a:prstGeom prst="rect">
            <a:avLst/>
          </a:prstGeom>
        </p:spPr>
      </p:pic>
      <p:sp>
        <p:nvSpPr>
          <p:cNvPr id="66" name="Arrow: Curved Up 65">
            <a:extLst>
              <a:ext uri="{FF2B5EF4-FFF2-40B4-BE49-F238E27FC236}">
                <a16:creationId xmlns:a16="http://schemas.microsoft.com/office/drawing/2014/main" id="{01D67F8A-ACFE-43CB-8C39-0A654BC22B52}"/>
              </a:ext>
            </a:extLst>
          </p:cNvPr>
          <p:cNvSpPr/>
          <p:nvPr/>
        </p:nvSpPr>
        <p:spPr>
          <a:xfrm rot="21269918">
            <a:off x="6716501" y="3489259"/>
            <a:ext cx="4042692" cy="680129"/>
          </a:xfrm>
          <a:prstGeom prst="curvedUp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97E6AEBD-3476-4784-AD6E-BEF2912B676B}"/>
              </a:ext>
            </a:extLst>
          </p:cNvPr>
          <p:cNvSpPr/>
          <p:nvPr/>
        </p:nvSpPr>
        <p:spPr>
          <a:xfrm>
            <a:off x="4960963" y="4263530"/>
            <a:ext cx="1945682" cy="937289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BIP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2BBB06A-70CF-4499-8E5C-78B48691C68E}"/>
              </a:ext>
            </a:extLst>
          </p:cNvPr>
          <p:cNvSpPr/>
          <p:nvPr/>
        </p:nvSpPr>
        <p:spPr>
          <a:xfrm>
            <a:off x="7787590" y="1100383"/>
            <a:ext cx="3993583" cy="2713206"/>
          </a:xfrm>
          <a:prstGeom prst="rect">
            <a:avLst/>
          </a:prstGeom>
          <a:noFill/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30AC6A-CD6E-4EF8-A65D-EC2EFB1F2515}"/>
              </a:ext>
            </a:extLst>
          </p:cNvPr>
          <p:cNvSpPr txBox="1"/>
          <p:nvPr/>
        </p:nvSpPr>
        <p:spPr>
          <a:xfrm>
            <a:off x="8562233" y="1168584"/>
            <a:ext cx="260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“Sidechains”</a:t>
            </a:r>
          </a:p>
        </p:txBody>
      </p:sp>
      <p:sp>
        <p:nvSpPr>
          <p:cNvPr id="117" name="Footer Placeholder 4">
            <a:extLst>
              <a:ext uri="{FF2B5EF4-FFF2-40B4-BE49-F238E27FC236}">
                <a16:creationId xmlns:a16="http://schemas.microsoft.com/office/drawing/2014/main" id="{89570F1B-B9F7-4204-B12D-AE5722FD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1ECED59-E28C-49CE-B5E9-D8CD9A489710}"/>
              </a:ext>
            </a:extLst>
          </p:cNvPr>
          <p:cNvSpPr/>
          <p:nvPr/>
        </p:nvSpPr>
        <p:spPr>
          <a:xfrm rot="20751553">
            <a:off x="6610643" y="3502689"/>
            <a:ext cx="292244" cy="238046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CF51FDFF-756C-4D84-9BC5-5F4C8245A31F}"/>
              </a:ext>
            </a:extLst>
          </p:cNvPr>
          <p:cNvSpPr/>
          <p:nvPr/>
        </p:nvSpPr>
        <p:spPr>
          <a:xfrm rot="17831546">
            <a:off x="7253732" y="2700780"/>
            <a:ext cx="135764" cy="120327"/>
          </a:xfrm>
          <a:prstGeom prst="triangle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DF555D-6ADE-47CD-AFA2-A9A6FF308312}"/>
              </a:ext>
            </a:extLst>
          </p:cNvPr>
          <p:cNvSpPr/>
          <p:nvPr/>
        </p:nvSpPr>
        <p:spPr>
          <a:xfrm rot="20133121">
            <a:off x="6719259" y="3699788"/>
            <a:ext cx="149227" cy="847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24005463-427B-4D78-9FF0-DC6E934D5324}"/>
              </a:ext>
            </a:extLst>
          </p:cNvPr>
          <p:cNvSpPr/>
          <p:nvPr/>
        </p:nvSpPr>
        <p:spPr>
          <a:xfrm rot="16200000">
            <a:off x="7301937" y="2696208"/>
            <a:ext cx="66377" cy="667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A5112-18E8-41C2-86C7-44B856DA9237}"/>
              </a:ext>
            </a:extLst>
          </p:cNvPr>
          <p:cNvSpPr txBox="1"/>
          <p:nvPr/>
        </p:nvSpPr>
        <p:spPr>
          <a:xfrm rot="21324988">
            <a:off x="8178733" y="3863361"/>
            <a:ext cx="107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Bip300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00608A0-0AB9-45DC-B59C-8C36D837D78A}"/>
              </a:ext>
            </a:extLst>
          </p:cNvPr>
          <p:cNvSpPr txBox="1"/>
          <p:nvPr/>
        </p:nvSpPr>
        <p:spPr>
          <a:xfrm rot="21324988">
            <a:off x="7800585" y="2187230"/>
            <a:ext cx="107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Bip300</a:t>
            </a:r>
          </a:p>
        </p:txBody>
      </p:sp>
    </p:spTree>
    <p:extLst>
      <p:ext uri="{BB962C8B-B14F-4D97-AF65-F5344CB8AC3E}">
        <p14:creationId xmlns:p14="http://schemas.microsoft.com/office/powerpoint/2010/main" val="77638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AAD7-4E2B-4176-9DD8-73E7AC16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98" y="200025"/>
            <a:ext cx="10995204" cy="765175"/>
          </a:xfrm>
        </p:spPr>
        <p:txBody>
          <a:bodyPr>
            <a:normAutofit fontScale="90000"/>
          </a:bodyPr>
          <a:lstStyle/>
          <a:p>
            <a:r>
              <a:rPr lang="en-US" dirty="0"/>
              <a:t>Altcoins we should copy (?): XCP / </a:t>
            </a:r>
            <a:r>
              <a:rPr lang="en-US" dirty="0" err="1"/>
              <a:t>BitAssets</a:t>
            </a:r>
            <a:r>
              <a:rPr lang="en-US" dirty="0"/>
              <a:t> / ERC20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5FC2-F906-4EC4-8EDE-ACC1C0EE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Screenshots NFT craze, Cap table, Outstanding Bonds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FB934-99B6-401B-AE1A-DF25396D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3DCCA-077C-49D6-BEA3-3ECA2F6E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7" y="1166736"/>
            <a:ext cx="10995205" cy="4617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759B89-C0A5-42F5-996F-EAB1AB69CC6D}"/>
              </a:ext>
            </a:extLst>
          </p:cNvPr>
          <p:cNvSpPr txBox="1"/>
          <p:nvPr/>
        </p:nvSpPr>
        <p:spPr>
          <a:xfrm>
            <a:off x="8483600" y="4908550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 lame!!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F70B265-8451-4811-90AE-061EF988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348254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0F33-F336-4828-B25F-54D60421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Altcoins we should copy (?): 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FA3C-B48D-4991-904F-7BDE91AE5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324"/>
            <a:ext cx="7378700" cy="4627639"/>
          </a:xfrm>
        </p:spPr>
        <p:txBody>
          <a:bodyPr/>
          <a:lstStyle/>
          <a:p>
            <a:r>
              <a:rPr lang="en-US" dirty="0"/>
              <a:t>P2P Cloud Storage – Managed via Blockchain</a:t>
            </a:r>
            <a:endParaRPr lang="en-US" i="1" u="sng" dirty="0"/>
          </a:p>
          <a:p>
            <a:r>
              <a:rPr lang="en-US" baseline="0" dirty="0"/>
              <a:t>Running for 5 years</a:t>
            </a:r>
          </a:p>
          <a:p>
            <a:r>
              <a:rPr lang="en-US" baseline="0" dirty="0"/>
              <a:t>No files ever lost?</a:t>
            </a:r>
          </a:p>
          <a:p>
            <a:r>
              <a:rPr lang="en-US" dirty="0"/>
              <a:t>$1-2 per TB/month (vs $23 on Amazon S3)</a:t>
            </a:r>
            <a:endParaRPr lang="en-US" baseline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714CC-BAD9-443C-B0E8-B2B03479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137" y="6378499"/>
            <a:ext cx="10950497" cy="365125"/>
          </a:xfrm>
        </p:spPr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      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3C2B-AE1C-4109-9586-540578E9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C938E-66DB-49FB-B2C8-3B305534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720394"/>
            <a:ext cx="10058400" cy="103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B7E9F1-12B1-4FB0-9C7F-BA4CBC21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179" y="990034"/>
            <a:ext cx="2644221" cy="2681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68C11-EE8B-46FA-A7AA-0B09C630B240}"/>
              </a:ext>
            </a:extLst>
          </p:cNvPr>
          <p:cNvSpPr txBox="1"/>
          <p:nvPr/>
        </p:nvSpPr>
        <p:spPr>
          <a:xfrm>
            <a:off x="8531779" y="3768510"/>
            <a:ext cx="2644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u="sng" dirty="0"/>
              <a:t>https://sia.tech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140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C084-025F-46DB-8A83-68CE52AD6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5" y="327024"/>
            <a:ext cx="5397500" cy="511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Screenshots</a:t>
            </a:r>
            <a:r>
              <a:rPr lang="en-US" baseline="0" dirty="0"/>
              <a:t> from my own BTC sidechain project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282280-1A7B-47C4-AF3A-990C2B788564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282480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57653B-832C-4EFE-9CD5-0D1F69E6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6D6991-3709-423A-9B5C-F4C03A25C9D0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9B0BFA-ABAF-49D5-B2A4-64AA42A6835E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325556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BE7B7-238C-43DD-ABC5-A732D9081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36" y="548345"/>
            <a:ext cx="8053085" cy="619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EDF83C-D66A-416A-A221-61CE62D8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F4DDD6-D9E3-4819-9347-7E3777140BFD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C1372E-F6BB-4BF1-BE83-214D3861058F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261862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33903-DCC9-4C1D-9997-B121EFFF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Markets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FB27-8612-4626-A422-D127584B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E994-0769-47AA-8E59-55B17EEDB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F3474-7C54-4320-A5A3-918DC5D97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4" y="653567"/>
            <a:ext cx="8418411" cy="600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9108F2-E77F-4A60-B2F6-2A8A8966A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24" y="761596"/>
            <a:ext cx="8209769" cy="603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BE7B7-238C-43DD-ABC5-A732D9081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36" y="548345"/>
            <a:ext cx="8053085" cy="6195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17E94-8107-4CBD-8792-56DE074C2060}"/>
              </a:ext>
            </a:extLst>
          </p:cNvPr>
          <p:cNvSpPr txBox="1"/>
          <p:nvPr/>
        </p:nvSpPr>
        <p:spPr>
          <a:xfrm>
            <a:off x="491227" y="4884506"/>
            <a:ext cx="504435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Key Idea: “Futarchy” --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futures markets for how well certain leaders would perform, if they were in charge.</a:t>
            </a:r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0BCC6A-6833-4113-ACB2-9B707A1F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063250-1C61-4628-9F90-DB8143276C9F}"/>
              </a:ext>
            </a:extLst>
          </p:cNvPr>
          <p:cNvSpPr txBox="1">
            <a:spLocks/>
          </p:cNvSpPr>
          <p:nvPr/>
        </p:nvSpPr>
        <p:spPr>
          <a:xfrm>
            <a:off x="5878285" y="327024"/>
            <a:ext cx="53975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Screenshots from my own BTC sidechain project</a:t>
            </a:r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1DB536-1E8E-4F63-A110-6547E71F2517}"/>
              </a:ext>
            </a:extLst>
          </p:cNvPr>
          <p:cNvSpPr txBox="1">
            <a:spLocks/>
          </p:cNvSpPr>
          <p:nvPr/>
        </p:nvSpPr>
        <p:spPr>
          <a:xfrm>
            <a:off x="9256611" y="709610"/>
            <a:ext cx="2771221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www.BitcoinHivemind.com</a:t>
            </a:r>
          </a:p>
        </p:txBody>
      </p:sp>
    </p:spTree>
    <p:extLst>
      <p:ext uri="{BB962C8B-B14F-4D97-AF65-F5344CB8AC3E}">
        <p14:creationId xmlns:p14="http://schemas.microsoft.com/office/powerpoint/2010/main" val="2196137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2937D1-94CB-4D90-B127-9AE0B55C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1320800"/>
            <a:ext cx="5374064" cy="365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44A50-83DB-4E8A-B0CE-BEF1DE0E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00025"/>
            <a:ext cx="11168252" cy="1120775"/>
          </a:xfrm>
        </p:spPr>
        <p:txBody>
          <a:bodyPr>
            <a:normAutofit/>
          </a:bodyPr>
          <a:lstStyle/>
          <a:p>
            <a:r>
              <a:rPr lang="en-US" dirty="0"/>
              <a:t>Finally: How Bip300 Improves Layer1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0236-7C70-44EB-BBE3-1B62566E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52" y="1599659"/>
            <a:ext cx="4920575" cy="3658681"/>
          </a:xfrm>
        </p:spPr>
        <p:txBody>
          <a:bodyPr>
            <a:normAutofit/>
          </a:bodyPr>
          <a:lstStyle/>
          <a:p>
            <a:pPr marL="285750" marR="0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Never Change Layer 1 Again – “Protocol Ossification”</a:t>
            </a:r>
          </a:p>
          <a:p>
            <a:pPr marL="742950" lvl="1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“drama”.</a:t>
            </a:r>
          </a:p>
          <a:p>
            <a:pPr marL="742950" lvl="1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“mob rule”. </a:t>
            </a:r>
          </a:p>
          <a:p>
            <a:pPr marL="285750" marR="0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Shrink Layer1 Blocksize.</a:t>
            </a:r>
          </a:p>
          <a:p>
            <a:pPr marL="742950" lvl="1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Improves Decentralization.</a:t>
            </a:r>
          </a:p>
          <a:p>
            <a:pPr marL="742950" lvl="1" indent="-5143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Protects your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A8568-AD86-45FB-98F9-2B6CB7B9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B4306-21EC-4661-B2B2-F36F51D3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0960F-F2AB-4044-B403-D3FAA9875B26}"/>
              </a:ext>
            </a:extLst>
          </p:cNvPr>
          <p:cNvSpPr txBox="1"/>
          <p:nvPr/>
        </p:nvSpPr>
        <p:spPr>
          <a:xfrm>
            <a:off x="6608304" y="4979482"/>
            <a:ext cx="3914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“Frozen Bitcoin” - Marco </a:t>
            </a:r>
            <a:r>
              <a:rPr lang="en-US" sz="1200" i="1" dirty="0" err="1"/>
              <a:t>Verch</a:t>
            </a:r>
            <a:r>
              <a:rPr lang="en-US" sz="1200" i="1" dirty="0"/>
              <a:t> , Creative Commons License</a:t>
            </a:r>
          </a:p>
        </p:txBody>
      </p:sp>
    </p:spTree>
    <p:extLst>
      <p:ext uri="{BB962C8B-B14F-4D97-AF65-F5344CB8AC3E}">
        <p14:creationId xmlns:p14="http://schemas.microsoft.com/office/powerpoint/2010/main" val="273319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DBB9-FBAE-40C9-A75E-64CA0410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Bip300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A003-FDC2-4C39-89FF-5E7996FB7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58" y="1311351"/>
            <a:ext cx="4575024" cy="314856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Learn !</a:t>
            </a:r>
          </a:p>
          <a:p>
            <a:pPr lvl="1"/>
            <a:r>
              <a:rPr lang="en-US" dirty="0"/>
              <a:t>Download the latest version</a:t>
            </a:r>
          </a:p>
          <a:p>
            <a:pPr marL="514350" indent="-514350">
              <a:buAutoNum type="arabicPeriod"/>
            </a:pPr>
            <a:r>
              <a:rPr lang="en-US" dirty="0"/>
              <a:t>Talk</a:t>
            </a:r>
          </a:p>
          <a:p>
            <a:pPr lvl="1"/>
            <a:r>
              <a:rPr lang="en-US" dirty="0"/>
              <a:t>Soft forks need consensus</a:t>
            </a:r>
          </a:p>
          <a:p>
            <a:pPr lvl="1"/>
            <a:r>
              <a:rPr lang="en-US" dirty="0"/>
              <a:t>Invite on podcasts/whatever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View Altcoins Differently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B73F-CE9E-44CD-A3BC-0166D9C2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137" y="6378499"/>
            <a:ext cx="10950497" cy="365125"/>
          </a:xfrm>
        </p:spPr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      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9B21A-5DD0-424B-A6C6-E4BA652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A5D96-7B61-4D6C-9054-BE5F759EF07E}"/>
              </a:ext>
            </a:extLst>
          </p:cNvPr>
          <p:cNvSpPr txBox="1"/>
          <p:nvPr/>
        </p:nvSpPr>
        <p:spPr>
          <a:xfrm>
            <a:off x="7696200" y="965200"/>
            <a:ext cx="353060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drivechain.info/releases/</a:t>
            </a:r>
          </a:p>
          <a:p>
            <a:pPr algn="ctr"/>
            <a:r>
              <a:rPr lang="en-US" dirty="0"/>
              <a:t>Drivechain = </a:t>
            </a:r>
            <a:r>
              <a:rPr lang="en-US" dirty="0" err="1"/>
              <a:t>Bip</a:t>
            </a:r>
            <a:r>
              <a:rPr lang="en-US" dirty="0"/>
              <a:t> 300+301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65626A-ADC0-4C55-881D-01BA8296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51" y="1851101"/>
            <a:ext cx="7036191" cy="4041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152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3144CF-705A-4C35-8EAD-0504F82A8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75" y="34925"/>
            <a:ext cx="12109700" cy="681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0FCF7A-96CA-4F64-9B7F-A315E7D4AED0}"/>
              </a:ext>
            </a:extLst>
          </p:cNvPr>
          <p:cNvSpPr/>
          <p:nvPr/>
        </p:nvSpPr>
        <p:spPr>
          <a:xfrm>
            <a:off x="40891" y="114376"/>
            <a:ext cx="12109699" cy="66832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77153-CECB-4508-8F51-2E22C83C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3035"/>
            <a:ext cx="10515600" cy="4851699"/>
          </a:xfrm>
        </p:spPr>
        <p:txBody>
          <a:bodyPr>
            <a:normAutofit/>
          </a:bodyPr>
          <a:lstStyle/>
          <a:p>
            <a:pPr algn="ctr"/>
            <a:r>
              <a:rPr lang="en-US" sz="15300" dirty="0"/>
              <a:t>Thank You</a:t>
            </a:r>
            <a:br>
              <a:rPr lang="en-US" sz="15300" dirty="0"/>
            </a:br>
            <a:r>
              <a:rPr lang="en-US" dirty="0"/>
              <a:t> </a:t>
            </a:r>
            <a:br>
              <a:rPr lang="en-US" sz="15300" dirty="0"/>
            </a:br>
            <a:r>
              <a:rPr lang="en-US" sz="4800" dirty="0"/>
              <a:t>for Your Attention!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(Find me and talk to me!)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A5D20-4009-439C-9741-094C4F95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137" y="6378499"/>
            <a:ext cx="10950497" cy="365125"/>
          </a:xfrm>
        </p:spPr>
        <p:txBody>
          <a:bodyPr/>
          <a:lstStyle/>
          <a:p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Twitter: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/>
              <a:t>@truthcoin           </a:t>
            </a:r>
            <a:r>
              <a:rPr lang="en-US" u="sng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/>
              <a:t>www.bip300.info            </a:t>
            </a:r>
            <a:r>
              <a:rPr lang="en-US" u="sng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/>
              <a:t> t.me/DcInsiders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90C5F-1360-4D02-9486-9C0BE3D2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7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97A6-6AA4-4CBF-A197-422FF714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Goal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F484F-FFEC-472D-8918-68E2E545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7EC36BD-DDAA-4661-9C36-E13B7F2EF144}"/>
              </a:ext>
            </a:extLst>
          </p:cNvPr>
          <p:cNvSpPr/>
          <p:nvPr/>
        </p:nvSpPr>
        <p:spPr>
          <a:xfrm>
            <a:off x="2551010" y="668164"/>
            <a:ext cx="6747369" cy="1530105"/>
          </a:xfrm>
          <a:prstGeom prst="wedgeEllipseCallout">
            <a:avLst>
              <a:gd name="adj1" fmla="val -51929"/>
              <a:gd name="adj2" fmla="val 109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Bitcoin does seem great… but can it do _______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01454-BC0B-40E3-A7F9-68E0135CF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83" y="2835169"/>
            <a:ext cx="2539682" cy="253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5FD84-6442-4E34-8017-46F0CBA8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23" y="2490785"/>
            <a:ext cx="2799779" cy="2799779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6F07696-73C1-44B1-8FE3-8A85DBCB2B4F}"/>
              </a:ext>
            </a:extLst>
          </p:cNvPr>
          <p:cNvSpPr/>
          <p:nvPr/>
        </p:nvSpPr>
        <p:spPr>
          <a:xfrm>
            <a:off x="4724882" y="4902634"/>
            <a:ext cx="2945998" cy="1255062"/>
          </a:xfrm>
          <a:prstGeom prst="wedgeEllipseCallout">
            <a:avLst>
              <a:gd name="adj1" fmla="val 94853"/>
              <a:gd name="adj2" fmla="val -194082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Yes.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See BIP 300.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1684F-A847-4ACF-90AC-6BFE601B815D}"/>
              </a:ext>
            </a:extLst>
          </p:cNvPr>
          <p:cNvSpPr txBox="1"/>
          <p:nvPr/>
        </p:nvSpPr>
        <p:spPr>
          <a:xfrm>
            <a:off x="1656916" y="5511365"/>
            <a:ext cx="136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44430-DEF2-48EB-93BD-CA66BD9B7EEE}"/>
              </a:ext>
            </a:extLst>
          </p:cNvPr>
          <p:cNvSpPr txBox="1"/>
          <p:nvPr/>
        </p:nvSpPr>
        <p:spPr>
          <a:xfrm>
            <a:off x="7670879" y="5409003"/>
            <a:ext cx="27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Bitcoiner</a:t>
            </a:r>
            <a:endParaRPr lang="en-US" sz="3600" dirty="0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39D9911D-7E8C-4C8A-8FDE-A3633527DB19}"/>
              </a:ext>
            </a:extLst>
          </p:cNvPr>
          <p:cNvSpPr/>
          <p:nvPr/>
        </p:nvSpPr>
        <p:spPr>
          <a:xfrm>
            <a:off x="3026331" y="2562926"/>
            <a:ext cx="4773691" cy="2339708"/>
          </a:xfrm>
          <a:prstGeom prst="wedgeEllipseCallout">
            <a:avLst>
              <a:gd name="adj1" fmla="val 77544"/>
              <a:gd name="adj2" fmla="val -28778"/>
            </a:avLst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Actually we DON’T want Bitcoin to do ______ in the first place because it is actually a bad due to _______, as you can read ______. But if by ______ you really mean ______, then yes Bitcoin can do that!  Eventually we are working on _____ which should be able to do ______ even better than ______ anyway but it is actually a good thing that the protocol is so difficult to upgrade </a:t>
            </a:r>
            <a:r>
              <a:rPr lang="en-US" sz="1400" dirty="0" err="1">
                <a:solidFill>
                  <a:schemeClr val="tx1"/>
                </a:solidFill>
              </a:rPr>
              <a:t>beca</a:t>
            </a:r>
            <a:r>
              <a:rPr lang="en-US" sz="1400" dirty="0">
                <a:solidFill>
                  <a:schemeClr val="tx1"/>
                </a:solidFill>
              </a:rPr>
              <a:t> …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348EF7D1-BF8F-4646-9017-E87798FFF0AC}"/>
              </a:ext>
            </a:extLst>
          </p:cNvPr>
          <p:cNvSpPr/>
          <p:nvPr/>
        </p:nvSpPr>
        <p:spPr>
          <a:xfrm>
            <a:off x="3964905" y="1779042"/>
            <a:ext cx="3200046" cy="3299915"/>
          </a:xfrm>
          <a:prstGeom prst="mathMultiply">
            <a:avLst>
              <a:gd name="adj1" fmla="val 8588"/>
            </a:avLst>
          </a:prstGeom>
          <a:solidFill>
            <a:schemeClr val="tx1">
              <a:alpha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E5513E-0F16-4FA9-86B1-1F4E055469C7}"/>
              </a:ext>
            </a:extLst>
          </p:cNvPr>
          <p:cNvCxnSpPr>
            <a:cxnSpLocks/>
          </p:cNvCxnSpPr>
          <p:nvPr/>
        </p:nvCxnSpPr>
        <p:spPr>
          <a:xfrm flipV="1">
            <a:off x="7255823" y="700304"/>
            <a:ext cx="2799779" cy="962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3B7DF3-547F-437F-BAD0-E45EA0E9111A}"/>
              </a:ext>
            </a:extLst>
          </p:cNvPr>
          <p:cNvCxnSpPr>
            <a:cxnSpLocks/>
          </p:cNvCxnSpPr>
          <p:nvPr/>
        </p:nvCxnSpPr>
        <p:spPr>
          <a:xfrm flipV="1">
            <a:off x="10103102" y="498764"/>
            <a:ext cx="0" cy="23364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4F0CF6C-DF53-47A2-B78D-807C186B3C46}"/>
              </a:ext>
            </a:extLst>
          </p:cNvPr>
          <p:cNvSpPr txBox="1"/>
          <p:nvPr/>
        </p:nvSpPr>
        <p:spPr>
          <a:xfrm>
            <a:off x="10150603" y="428218"/>
            <a:ext cx="2007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Smart Contracts</a:t>
            </a:r>
            <a:br>
              <a:rPr lang="en-US" dirty="0"/>
            </a:br>
            <a:r>
              <a:rPr lang="en-US" dirty="0" err="1"/>
              <a:t>DeFi</a:t>
            </a:r>
            <a:br>
              <a:rPr lang="en-US" dirty="0"/>
            </a:br>
            <a:r>
              <a:rPr lang="en-US" sz="1600" dirty="0"/>
              <a:t>Turing Completeness</a:t>
            </a:r>
            <a:br>
              <a:rPr lang="en-US" dirty="0"/>
            </a:br>
            <a:r>
              <a:rPr lang="en-US" dirty="0"/>
              <a:t>Ring Signatures</a:t>
            </a:r>
            <a:br>
              <a:rPr lang="en-US" dirty="0"/>
            </a:br>
            <a:r>
              <a:rPr lang="en-US" dirty="0"/>
              <a:t>zk-Snarks</a:t>
            </a:r>
            <a:br>
              <a:rPr lang="en-US" dirty="0"/>
            </a:br>
            <a:r>
              <a:rPr lang="en-US" sz="1600" dirty="0"/>
              <a:t>Large </a:t>
            </a:r>
            <a:r>
              <a:rPr lang="en-US" sz="1600" dirty="0" err="1"/>
              <a:t>Blocksizes</a:t>
            </a:r>
            <a:endParaRPr lang="en-US" sz="1600" dirty="0"/>
          </a:p>
          <a:p>
            <a:r>
              <a:rPr lang="en-US" sz="1600" dirty="0"/>
              <a:t>NFTs</a:t>
            </a:r>
            <a:br>
              <a:rPr lang="en-US" dirty="0"/>
            </a:br>
            <a:r>
              <a:rPr lang="en-US" dirty="0"/>
              <a:t>Oracles</a:t>
            </a:r>
          </a:p>
          <a:p>
            <a:r>
              <a:rPr lang="en-US" dirty="0" err="1"/>
              <a:t>Mimblewimble</a:t>
            </a:r>
            <a:endParaRPr lang="en-US" dirty="0"/>
          </a:p>
          <a:p>
            <a:r>
              <a:rPr lang="en-US" sz="1400" dirty="0"/>
              <a:t>…(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9D494D-9CA4-459E-BA8B-65B7BFD8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229396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4205-06E6-44D7-A4DD-80FBB3D8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Fringe Ideas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70380-2B45-42D9-B280-AE78041C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3F112-A71D-485E-BE94-EC45E981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6" y="1998074"/>
            <a:ext cx="2539682" cy="2539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B3231-2179-4E32-92DC-C12E308287C8}"/>
              </a:ext>
            </a:extLst>
          </p:cNvPr>
          <p:cNvSpPr txBox="1"/>
          <p:nvPr/>
        </p:nvSpPr>
        <p:spPr>
          <a:xfrm>
            <a:off x="417715" y="4699595"/>
            <a:ext cx="3616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Noob (and/or Fringe Genius)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34BC8-B915-43F9-B6B5-E8CF21D4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23" y="2490785"/>
            <a:ext cx="2799779" cy="279977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72E613B-B905-43FF-BA3B-DEDAE29C7A49}"/>
              </a:ext>
            </a:extLst>
          </p:cNvPr>
          <p:cNvSpPr/>
          <p:nvPr/>
        </p:nvSpPr>
        <p:spPr>
          <a:xfrm>
            <a:off x="4073489" y="5016331"/>
            <a:ext cx="3727667" cy="1255062"/>
          </a:xfrm>
          <a:prstGeom prst="wedgeEllipseCallout">
            <a:avLst>
              <a:gd name="adj1" fmla="val 81400"/>
              <a:gd name="adj2" fmla="val -209116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 BIP 300.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Good luck!!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9677D-0DB1-4140-859B-FE241E9E6CBF}"/>
              </a:ext>
            </a:extLst>
          </p:cNvPr>
          <p:cNvSpPr txBox="1"/>
          <p:nvPr/>
        </p:nvSpPr>
        <p:spPr>
          <a:xfrm>
            <a:off x="7800022" y="5445973"/>
            <a:ext cx="27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Bitcoiner</a:t>
            </a:r>
            <a:endParaRPr lang="en-US" sz="36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DDC3F37-F6CA-434C-8CDC-D3830975CC5A}"/>
              </a:ext>
            </a:extLst>
          </p:cNvPr>
          <p:cNvSpPr/>
          <p:nvPr/>
        </p:nvSpPr>
        <p:spPr>
          <a:xfrm>
            <a:off x="2888344" y="2562926"/>
            <a:ext cx="5546750" cy="1974830"/>
          </a:xfrm>
          <a:prstGeom prst="wedgeEllipseCallout">
            <a:avLst>
              <a:gd name="adj1" fmla="val 58704"/>
              <a:gd name="adj2" fmla="val -25838"/>
            </a:avLst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 can’t just merge something into Bitcoin -- It affects everyone else’s nodes!! Besides, ______ has been proposed before and you need to read ______ so that you can learn why everyone hates it, especially our infallible _______ who would have done it by now if it were a good idea.  ________ is a SCAM and you are trying to ATTACK BITCOIN!! Even if your idea was good it would probably take years to get consensus and get merged into …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BBF3589E-1936-4EFC-A05F-1B4351B82076}"/>
              </a:ext>
            </a:extLst>
          </p:cNvPr>
          <p:cNvSpPr/>
          <p:nvPr/>
        </p:nvSpPr>
        <p:spPr>
          <a:xfrm>
            <a:off x="4028890" y="1900383"/>
            <a:ext cx="3200046" cy="3299915"/>
          </a:xfrm>
          <a:prstGeom prst="mathMultiply">
            <a:avLst>
              <a:gd name="adj1" fmla="val 8588"/>
            </a:avLst>
          </a:prstGeom>
          <a:solidFill>
            <a:schemeClr val="tx1">
              <a:alpha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77C9D17-D521-4E49-9A8C-B097A0CBBE1C}"/>
              </a:ext>
            </a:extLst>
          </p:cNvPr>
          <p:cNvSpPr/>
          <p:nvPr/>
        </p:nvSpPr>
        <p:spPr>
          <a:xfrm>
            <a:off x="2551010" y="668164"/>
            <a:ext cx="8189561" cy="1530105"/>
          </a:xfrm>
          <a:prstGeom prst="wedgeEllipseCallout">
            <a:avLst>
              <a:gd name="adj1" fmla="val -52359"/>
              <a:gd name="adj2" fmla="val 69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can improve Bitcoin! It only needs my new idea:  _______ !! When can you merge my code ??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EE4668D-5E27-432B-9139-1AD0C523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09675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D5573C-D669-421F-9677-A021C18C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F48D-FBE5-49BF-9EC8-8B8DA26E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4401457" cy="1033689"/>
          </a:xfrm>
        </p:spPr>
        <p:txBody>
          <a:bodyPr>
            <a:normAutofit/>
          </a:bodyPr>
          <a:lstStyle/>
          <a:p>
            <a:r>
              <a:rPr lang="en-US" sz="5400" dirty="0"/>
              <a:t>Three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69589-C4DD-431A-8A76-237DCC909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22" y="1393373"/>
            <a:ext cx="6868885" cy="469650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4000" dirty="0"/>
              <a:t>Full Autonomy</a:t>
            </a:r>
            <a:endParaRPr lang="en-US" sz="1800" baseline="0" dirty="0"/>
          </a:p>
          <a:p>
            <a:pPr marL="514350" indent="-514350">
              <a:buAutoNum type="arabicPeriod"/>
            </a:pPr>
            <a:r>
              <a:rPr lang="en-US" sz="4000" baseline="0" dirty="0"/>
              <a:t>Protect Base Layer</a:t>
            </a:r>
          </a:p>
          <a:p>
            <a:pPr marL="514350" indent="-514350">
              <a:buAutoNum type="arabicPeriod"/>
            </a:pPr>
            <a:r>
              <a:rPr lang="en-US" sz="4000" baseline="0" dirty="0"/>
              <a:t>Improve Miner Incentives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3866C-8D50-4F97-A74A-421D9A87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2B2E89-AFF6-416B-84D0-1038B801605D}"/>
              </a:ext>
            </a:extLst>
          </p:cNvPr>
          <p:cNvSpPr txBox="1">
            <a:spLocks/>
          </p:cNvSpPr>
          <p:nvPr/>
        </p:nvSpPr>
        <p:spPr>
          <a:xfrm>
            <a:off x="8314464" y="143404"/>
            <a:ext cx="3580166" cy="1033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Vaporware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7E625C-9E42-43A7-B98F-82772A98BF2A}"/>
              </a:ext>
            </a:extLst>
          </p:cNvPr>
          <p:cNvCxnSpPr>
            <a:cxnSpLocks/>
          </p:cNvCxnSpPr>
          <p:nvPr/>
        </p:nvCxnSpPr>
        <p:spPr>
          <a:xfrm>
            <a:off x="7873998" y="135618"/>
            <a:ext cx="0" cy="32916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38A20FD-C05B-4956-9C94-ACD4FBE7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122" y="1046546"/>
            <a:ext cx="3688850" cy="379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AA7B89-4CB3-49D6-B9F2-08CCE6A5756F}"/>
              </a:ext>
            </a:extLst>
          </p:cNvPr>
          <p:cNvCxnSpPr>
            <a:cxnSpLocks/>
          </p:cNvCxnSpPr>
          <p:nvPr/>
        </p:nvCxnSpPr>
        <p:spPr>
          <a:xfrm>
            <a:off x="489622" y="3429000"/>
            <a:ext cx="727165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F247282-4EF3-46E2-9C9C-5CD94CB9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60" y="5624590"/>
            <a:ext cx="3571875" cy="6953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C7EE6-59A0-45C4-B0ED-F717F28EC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847" y="4985102"/>
            <a:ext cx="2234973" cy="6953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D3F351-C966-4DB7-9F24-0E066BF8F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59" y="3477775"/>
            <a:ext cx="5114988" cy="3083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79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EBAF-E610-44B3-B044-3F75572B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48204"/>
          </a:xfrm>
        </p:spPr>
        <p:txBody>
          <a:bodyPr>
            <a:normAutofit/>
          </a:bodyPr>
          <a:lstStyle/>
          <a:p>
            <a:r>
              <a:rPr lang="en-US" dirty="0"/>
              <a:t>(#1) Full Autonomy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7D2AF-0104-437D-8D3C-28B67C41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0BBF-B5F3-4CE9-A9B6-0F9B3FAE4E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8" y="1387795"/>
            <a:ext cx="3234090" cy="48511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62382B-4EFD-44D3-9D5E-B2B3F28C3A40}"/>
              </a:ext>
            </a:extLst>
          </p:cNvPr>
          <p:cNvSpPr/>
          <p:nvPr/>
        </p:nvSpPr>
        <p:spPr>
          <a:xfrm>
            <a:off x="6527715" y="1387796"/>
            <a:ext cx="3323771" cy="4851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6DAEE-F6EB-43CC-8B7E-EDC2B6AA2647}"/>
              </a:ext>
            </a:extLst>
          </p:cNvPr>
          <p:cNvSpPr/>
          <p:nvPr/>
        </p:nvSpPr>
        <p:spPr>
          <a:xfrm>
            <a:off x="8832370" y="4640107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90DE2C-72C1-4C91-9656-F9BDA45EFFBD}"/>
              </a:ext>
            </a:extLst>
          </p:cNvPr>
          <p:cNvSpPr/>
          <p:nvPr/>
        </p:nvSpPr>
        <p:spPr>
          <a:xfrm>
            <a:off x="6890572" y="3111633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5DA894-0716-4013-9BF3-023E080851EE}"/>
              </a:ext>
            </a:extLst>
          </p:cNvPr>
          <p:cNvSpPr/>
          <p:nvPr/>
        </p:nvSpPr>
        <p:spPr>
          <a:xfrm>
            <a:off x="7860031" y="311163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8189F9-A0EF-4A2A-8F0C-FBEE5FA88CEF}"/>
              </a:ext>
            </a:extLst>
          </p:cNvPr>
          <p:cNvSpPr/>
          <p:nvPr/>
        </p:nvSpPr>
        <p:spPr>
          <a:xfrm>
            <a:off x="6890572" y="175155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7A51E5-6DB8-49C4-B979-1A9AE1DAFD1D}"/>
              </a:ext>
            </a:extLst>
          </p:cNvPr>
          <p:cNvSpPr/>
          <p:nvPr/>
        </p:nvSpPr>
        <p:spPr>
          <a:xfrm>
            <a:off x="7860031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87C126-30FF-449A-8FDB-4797239799F1}"/>
              </a:ext>
            </a:extLst>
          </p:cNvPr>
          <p:cNvSpPr/>
          <p:nvPr/>
        </p:nvSpPr>
        <p:spPr>
          <a:xfrm>
            <a:off x="8829490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229C7-8491-4163-8FBC-3D2FF41FDAB0}"/>
              </a:ext>
            </a:extLst>
          </p:cNvPr>
          <p:cNvSpPr txBox="1"/>
          <p:nvPr/>
        </p:nvSpPr>
        <p:spPr>
          <a:xfrm>
            <a:off x="6981186" y="3791303"/>
            <a:ext cx="15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15B37-673C-4257-82FE-3AE06E797960}"/>
              </a:ext>
            </a:extLst>
          </p:cNvPr>
          <p:cNvSpPr txBox="1"/>
          <p:nvPr/>
        </p:nvSpPr>
        <p:spPr>
          <a:xfrm>
            <a:off x="7887504" y="3787103"/>
            <a:ext cx="7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Strike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05C2C-DE68-4A22-951C-D6F5D9DABB5F}"/>
              </a:ext>
            </a:extLst>
          </p:cNvPr>
          <p:cNvSpPr/>
          <p:nvPr/>
        </p:nvSpPr>
        <p:spPr>
          <a:xfrm>
            <a:off x="5509593" y="2992731"/>
            <a:ext cx="3234091" cy="121267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21B73-588A-493E-A319-AC134E6062D1}"/>
              </a:ext>
            </a:extLst>
          </p:cNvPr>
          <p:cNvSpPr txBox="1"/>
          <p:nvPr/>
        </p:nvSpPr>
        <p:spPr>
          <a:xfrm>
            <a:off x="7682774" y="2448551"/>
            <a:ext cx="10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Bit-</a:t>
            </a:r>
            <a:r>
              <a:rPr lang="en-US" dirty="0" err="1"/>
              <a:t>zCash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445A7-D922-41F5-A4ED-37CEFB8DDCAF}"/>
              </a:ext>
            </a:extLst>
          </p:cNvPr>
          <p:cNvSpPr txBox="1"/>
          <p:nvPr/>
        </p:nvSpPr>
        <p:spPr>
          <a:xfrm>
            <a:off x="6876058" y="2434809"/>
            <a:ext cx="1003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zCash</a:t>
            </a:r>
            <a:br>
              <a:rPr lang="en-US" sz="2000" dirty="0"/>
            </a:br>
            <a:r>
              <a:rPr lang="en-US" sz="1400" dirty="0"/>
              <a:t>(Altcoin)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7F8325-76DD-478F-AE1F-7450B5E272FA}"/>
              </a:ext>
            </a:extLst>
          </p:cNvPr>
          <p:cNvSpPr txBox="1"/>
          <p:nvPr/>
        </p:nvSpPr>
        <p:spPr>
          <a:xfrm>
            <a:off x="8686306" y="2460191"/>
            <a:ext cx="155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Bit-Monero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BF9F42-00AF-4730-BF50-B950C83EE7E2}"/>
              </a:ext>
            </a:extLst>
          </p:cNvPr>
          <p:cNvSpPr/>
          <p:nvPr/>
        </p:nvSpPr>
        <p:spPr>
          <a:xfrm>
            <a:off x="7682775" y="1651320"/>
            <a:ext cx="3460302" cy="12126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3F67B-657E-44F8-B4D9-549656C2E1A1}"/>
              </a:ext>
            </a:extLst>
          </p:cNvPr>
          <p:cNvSpPr txBox="1"/>
          <p:nvPr/>
        </p:nvSpPr>
        <p:spPr>
          <a:xfrm>
            <a:off x="478808" y="4767180"/>
            <a:ext cx="3723411" cy="1107996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ylfaen" panose="010A050205030603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Metaphor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9B0C1-06B9-4E3F-80E0-6833F6F40CDD}"/>
              </a:ext>
            </a:extLst>
          </p:cNvPr>
          <p:cNvSpPr txBox="1"/>
          <p:nvPr/>
        </p:nvSpPr>
        <p:spPr>
          <a:xfrm>
            <a:off x="4485979" y="2978460"/>
            <a:ext cx="214227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Lightning Apps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E477D6-9A69-48E0-A065-D4D393E39C69}"/>
              </a:ext>
            </a:extLst>
          </p:cNvPr>
          <p:cNvSpPr txBox="1"/>
          <p:nvPr/>
        </p:nvSpPr>
        <p:spPr>
          <a:xfrm>
            <a:off x="9833108" y="1617554"/>
            <a:ext cx="23467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Bip300</a:t>
            </a:r>
            <a:b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Sidechains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AD753F42-AE46-4797-A394-DEB9D05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1F282B-4B68-45FF-B774-DD0EDE6A0995}"/>
              </a:ext>
            </a:extLst>
          </p:cNvPr>
          <p:cNvSpPr txBox="1"/>
          <p:nvPr/>
        </p:nvSpPr>
        <p:spPr>
          <a:xfrm>
            <a:off x="8646942" y="5327200"/>
            <a:ext cx="109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Bitcoin Core</a:t>
            </a:r>
          </a:p>
        </p:txBody>
      </p:sp>
    </p:spTree>
    <p:extLst>
      <p:ext uri="{BB962C8B-B14F-4D97-AF65-F5344CB8AC3E}">
        <p14:creationId xmlns:p14="http://schemas.microsoft.com/office/powerpoint/2010/main" val="359931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EBAF-E610-44B3-B044-3F75572B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48204"/>
          </a:xfrm>
        </p:spPr>
        <p:txBody>
          <a:bodyPr>
            <a:normAutofit/>
          </a:bodyPr>
          <a:lstStyle/>
          <a:p>
            <a:r>
              <a:rPr lang="en-US" dirty="0"/>
              <a:t>(#1) Full Autonomy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7D2AF-0104-437D-8D3C-28B67C41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0BBF-B5F3-4CE9-A9B6-0F9B3FAE4E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8" y="1387795"/>
            <a:ext cx="3234090" cy="48511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62382B-4EFD-44D3-9D5E-B2B3F28C3A40}"/>
              </a:ext>
            </a:extLst>
          </p:cNvPr>
          <p:cNvSpPr/>
          <p:nvPr/>
        </p:nvSpPr>
        <p:spPr>
          <a:xfrm>
            <a:off x="6527715" y="1387796"/>
            <a:ext cx="3323771" cy="4851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6DAEE-F6EB-43CC-8B7E-EDC2B6AA2647}"/>
              </a:ext>
            </a:extLst>
          </p:cNvPr>
          <p:cNvSpPr/>
          <p:nvPr/>
        </p:nvSpPr>
        <p:spPr>
          <a:xfrm>
            <a:off x="8832370" y="4640107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90DE2C-72C1-4C91-9656-F9BDA45EFFBD}"/>
              </a:ext>
            </a:extLst>
          </p:cNvPr>
          <p:cNvSpPr/>
          <p:nvPr/>
        </p:nvSpPr>
        <p:spPr>
          <a:xfrm>
            <a:off x="6890572" y="3111633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5DA894-0716-4013-9BF3-023E080851EE}"/>
              </a:ext>
            </a:extLst>
          </p:cNvPr>
          <p:cNvSpPr/>
          <p:nvPr/>
        </p:nvSpPr>
        <p:spPr>
          <a:xfrm>
            <a:off x="7860031" y="311163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8189F9-A0EF-4A2A-8F0C-FBEE5FA88CEF}"/>
              </a:ext>
            </a:extLst>
          </p:cNvPr>
          <p:cNvSpPr/>
          <p:nvPr/>
        </p:nvSpPr>
        <p:spPr>
          <a:xfrm>
            <a:off x="6890572" y="175155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7A51E5-6DB8-49C4-B979-1A9AE1DAFD1D}"/>
              </a:ext>
            </a:extLst>
          </p:cNvPr>
          <p:cNvSpPr/>
          <p:nvPr/>
        </p:nvSpPr>
        <p:spPr>
          <a:xfrm>
            <a:off x="7860031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87C126-30FF-449A-8FDB-4797239799F1}"/>
              </a:ext>
            </a:extLst>
          </p:cNvPr>
          <p:cNvSpPr/>
          <p:nvPr/>
        </p:nvSpPr>
        <p:spPr>
          <a:xfrm>
            <a:off x="8829490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229C7-8491-4163-8FBC-3D2FF41FDAB0}"/>
              </a:ext>
            </a:extLst>
          </p:cNvPr>
          <p:cNvSpPr txBox="1"/>
          <p:nvPr/>
        </p:nvSpPr>
        <p:spPr>
          <a:xfrm>
            <a:off x="6981186" y="3791303"/>
            <a:ext cx="15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15B37-673C-4257-82FE-3AE06E797960}"/>
              </a:ext>
            </a:extLst>
          </p:cNvPr>
          <p:cNvSpPr txBox="1"/>
          <p:nvPr/>
        </p:nvSpPr>
        <p:spPr>
          <a:xfrm>
            <a:off x="7887504" y="3787103"/>
            <a:ext cx="7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Strike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05C2C-DE68-4A22-951C-D6F5D9DABB5F}"/>
              </a:ext>
            </a:extLst>
          </p:cNvPr>
          <p:cNvSpPr/>
          <p:nvPr/>
        </p:nvSpPr>
        <p:spPr>
          <a:xfrm>
            <a:off x="5509593" y="2992731"/>
            <a:ext cx="3234091" cy="121267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21B73-588A-493E-A319-AC134E6062D1}"/>
              </a:ext>
            </a:extLst>
          </p:cNvPr>
          <p:cNvSpPr txBox="1"/>
          <p:nvPr/>
        </p:nvSpPr>
        <p:spPr>
          <a:xfrm>
            <a:off x="7682774" y="2448551"/>
            <a:ext cx="10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Bit-</a:t>
            </a:r>
            <a:r>
              <a:rPr lang="en-US" dirty="0" err="1"/>
              <a:t>zCash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445A7-D922-41F5-A4ED-37CEFB8DDCAF}"/>
              </a:ext>
            </a:extLst>
          </p:cNvPr>
          <p:cNvSpPr txBox="1"/>
          <p:nvPr/>
        </p:nvSpPr>
        <p:spPr>
          <a:xfrm>
            <a:off x="6876058" y="2434809"/>
            <a:ext cx="1003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zCash</a:t>
            </a:r>
            <a:br>
              <a:rPr lang="en-US" sz="2000" dirty="0"/>
            </a:br>
            <a:r>
              <a:rPr lang="en-US" sz="1400" dirty="0"/>
              <a:t>(Altcoin)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7F8325-76DD-478F-AE1F-7450B5E272FA}"/>
              </a:ext>
            </a:extLst>
          </p:cNvPr>
          <p:cNvSpPr txBox="1"/>
          <p:nvPr/>
        </p:nvSpPr>
        <p:spPr>
          <a:xfrm>
            <a:off x="8686306" y="2460191"/>
            <a:ext cx="155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Bit-Monero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BF9F42-00AF-4730-BF50-B950C83EE7E2}"/>
              </a:ext>
            </a:extLst>
          </p:cNvPr>
          <p:cNvSpPr/>
          <p:nvPr/>
        </p:nvSpPr>
        <p:spPr>
          <a:xfrm>
            <a:off x="7682775" y="1651320"/>
            <a:ext cx="3460302" cy="12126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3F67B-657E-44F8-B4D9-549656C2E1A1}"/>
              </a:ext>
            </a:extLst>
          </p:cNvPr>
          <p:cNvSpPr txBox="1"/>
          <p:nvPr/>
        </p:nvSpPr>
        <p:spPr>
          <a:xfrm>
            <a:off x="478808" y="4767180"/>
            <a:ext cx="3723411" cy="1107996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ylfaen" panose="010A050205030603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Metaphor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9B0C1-06B9-4E3F-80E0-6833F6F40CDD}"/>
              </a:ext>
            </a:extLst>
          </p:cNvPr>
          <p:cNvSpPr txBox="1"/>
          <p:nvPr/>
        </p:nvSpPr>
        <p:spPr>
          <a:xfrm>
            <a:off x="4485979" y="2978460"/>
            <a:ext cx="214227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Lightning Apps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E477D6-9A69-48E0-A065-D4D393E39C69}"/>
              </a:ext>
            </a:extLst>
          </p:cNvPr>
          <p:cNvSpPr txBox="1"/>
          <p:nvPr/>
        </p:nvSpPr>
        <p:spPr>
          <a:xfrm>
            <a:off x="9833108" y="1617554"/>
            <a:ext cx="23467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Bip300</a:t>
            </a:r>
            <a:b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Sidechains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AD753F42-AE46-4797-A394-DEB9D05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56C86A-9FF8-42E7-91D4-7E7B3127AC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1221" y="5177990"/>
            <a:ext cx="526620" cy="5314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0CBD16-A19D-40D3-92B6-1EF1595BF6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9663" y="4893149"/>
            <a:ext cx="526620" cy="531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B2966EA-A4EF-4A16-861D-8AD32B1D5B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9634" y="4738987"/>
            <a:ext cx="526620" cy="5314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77411-4CE5-4E47-B94C-EA4F309AD0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447" y="4403069"/>
            <a:ext cx="526620" cy="5314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A66668-C80E-4B62-8487-3CD87D58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7471" y="4640786"/>
            <a:ext cx="526620" cy="531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8089E1-649A-428C-B56A-D666C849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8599" y="4505603"/>
            <a:ext cx="526620" cy="531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8B08D3-0151-48C5-8FF9-BAA894F2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271" y="1671577"/>
            <a:ext cx="526620" cy="5314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3C2641-5145-4E9D-98A4-D49A976E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669" y="1551838"/>
            <a:ext cx="526620" cy="531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CF6215-F2D3-426E-94E3-F6ADB192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3055" y="1181497"/>
            <a:ext cx="526620" cy="531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9881C6-1A2D-4267-A3CB-AC3D6D00F4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079" y="1419214"/>
            <a:ext cx="526620" cy="5314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03B55B-854C-42B4-AA93-40A2E74D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207" y="1284031"/>
            <a:ext cx="526620" cy="5314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BA2A63-C880-4F78-A107-30395DEDAD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066" y="1775741"/>
            <a:ext cx="514983" cy="5197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CCD40D-8408-42A2-AA76-D1B90362B6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866" y="1772636"/>
            <a:ext cx="526620" cy="5314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5309E0-C590-464A-84E6-3B61E8FD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8243" y="1983058"/>
            <a:ext cx="526620" cy="5314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997756-2EA1-4EB0-B73D-FBE2EC17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3454" y="1342370"/>
            <a:ext cx="526620" cy="5314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CFD7ED-2E1D-43F0-93E5-357F9291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9138" y="1619949"/>
            <a:ext cx="526620" cy="5314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0B88436-2355-4004-9279-2A33785082A7}"/>
              </a:ext>
            </a:extLst>
          </p:cNvPr>
          <p:cNvSpPr txBox="1"/>
          <p:nvPr/>
        </p:nvSpPr>
        <p:spPr>
          <a:xfrm>
            <a:off x="8646942" y="5327200"/>
            <a:ext cx="109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Bitcoin Core</a:t>
            </a:r>
          </a:p>
        </p:txBody>
      </p:sp>
    </p:spTree>
    <p:extLst>
      <p:ext uri="{BB962C8B-B14F-4D97-AF65-F5344CB8AC3E}">
        <p14:creationId xmlns:p14="http://schemas.microsoft.com/office/powerpoint/2010/main" val="368379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EBAF-E610-44B3-B044-3F75572B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048204"/>
          </a:xfrm>
        </p:spPr>
        <p:txBody>
          <a:bodyPr>
            <a:normAutofit/>
          </a:bodyPr>
          <a:lstStyle/>
          <a:p>
            <a:r>
              <a:rPr lang="en-US" dirty="0"/>
              <a:t>(#1) Full Autonomy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7D2AF-0104-437D-8D3C-28B67C41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90BBF-B5F3-4CE9-A9B6-0F9B3FAE4E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8" y="1387795"/>
            <a:ext cx="3234090" cy="48511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62382B-4EFD-44D3-9D5E-B2B3F28C3A40}"/>
              </a:ext>
            </a:extLst>
          </p:cNvPr>
          <p:cNvSpPr/>
          <p:nvPr/>
        </p:nvSpPr>
        <p:spPr>
          <a:xfrm>
            <a:off x="6527715" y="1387796"/>
            <a:ext cx="3323771" cy="48511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6DAEE-F6EB-43CC-8B7E-EDC2B6AA2647}"/>
              </a:ext>
            </a:extLst>
          </p:cNvPr>
          <p:cNvSpPr/>
          <p:nvPr/>
        </p:nvSpPr>
        <p:spPr>
          <a:xfrm>
            <a:off x="8832370" y="4640107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90DE2C-72C1-4C91-9656-F9BDA45EFFBD}"/>
              </a:ext>
            </a:extLst>
          </p:cNvPr>
          <p:cNvSpPr/>
          <p:nvPr/>
        </p:nvSpPr>
        <p:spPr>
          <a:xfrm>
            <a:off x="6890572" y="3111633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5DA894-0716-4013-9BF3-023E080851EE}"/>
              </a:ext>
            </a:extLst>
          </p:cNvPr>
          <p:cNvSpPr/>
          <p:nvPr/>
        </p:nvSpPr>
        <p:spPr>
          <a:xfrm>
            <a:off x="7860031" y="311163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8189F9-A0EF-4A2A-8F0C-FBEE5FA88CEF}"/>
              </a:ext>
            </a:extLst>
          </p:cNvPr>
          <p:cNvSpPr/>
          <p:nvPr/>
        </p:nvSpPr>
        <p:spPr>
          <a:xfrm>
            <a:off x="6890572" y="1751552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7A51E5-6DB8-49C4-B979-1A9AE1DAFD1D}"/>
              </a:ext>
            </a:extLst>
          </p:cNvPr>
          <p:cNvSpPr/>
          <p:nvPr/>
        </p:nvSpPr>
        <p:spPr>
          <a:xfrm>
            <a:off x="7860031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87C126-30FF-449A-8FDB-4797239799F1}"/>
              </a:ext>
            </a:extLst>
          </p:cNvPr>
          <p:cNvSpPr/>
          <p:nvPr/>
        </p:nvSpPr>
        <p:spPr>
          <a:xfrm>
            <a:off x="8829490" y="1751551"/>
            <a:ext cx="727844" cy="7017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AEE22-A9C8-4851-B956-89193A71C712}"/>
              </a:ext>
            </a:extLst>
          </p:cNvPr>
          <p:cNvSpPr txBox="1"/>
          <p:nvPr/>
        </p:nvSpPr>
        <p:spPr>
          <a:xfrm>
            <a:off x="8646942" y="5327200"/>
            <a:ext cx="1092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Bitcoin 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229C7-8491-4163-8FBC-3D2FF41FDAB0}"/>
              </a:ext>
            </a:extLst>
          </p:cNvPr>
          <p:cNvSpPr txBox="1"/>
          <p:nvPr/>
        </p:nvSpPr>
        <p:spPr>
          <a:xfrm>
            <a:off x="6981186" y="3791303"/>
            <a:ext cx="155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F15B37-673C-4257-82FE-3AE06E797960}"/>
              </a:ext>
            </a:extLst>
          </p:cNvPr>
          <p:cNvSpPr txBox="1"/>
          <p:nvPr/>
        </p:nvSpPr>
        <p:spPr>
          <a:xfrm>
            <a:off x="7887504" y="3787103"/>
            <a:ext cx="77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Strike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B705C2C-DE68-4A22-951C-D6F5D9DABB5F}"/>
              </a:ext>
            </a:extLst>
          </p:cNvPr>
          <p:cNvSpPr/>
          <p:nvPr/>
        </p:nvSpPr>
        <p:spPr>
          <a:xfrm>
            <a:off x="5509593" y="2992731"/>
            <a:ext cx="3234091" cy="121267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E21B73-588A-493E-A319-AC134E6062D1}"/>
              </a:ext>
            </a:extLst>
          </p:cNvPr>
          <p:cNvSpPr txBox="1"/>
          <p:nvPr/>
        </p:nvSpPr>
        <p:spPr>
          <a:xfrm>
            <a:off x="7682774" y="2448551"/>
            <a:ext cx="10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Bit-</a:t>
            </a:r>
            <a:r>
              <a:rPr lang="en-US" dirty="0" err="1"/>
              <a:t>zCash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445A7-D922-41F5-A4ED-37CEFB8DDCAF}"/>
              </a:ext>
            </a:extLst>
          </p:cNvPr>
          <p:cNvSpPr txBox="1"/>
          <p:nvPr/>
        </p:nvSpPr>
        <p:spPr>
          <a:xfrm>
            <a:off x="6876058" y="2434809"/>
            <a:ext cx="10035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zCash</a:t>
            </a:r>
            <a:br>
              <a:rPr lang="en-US" sz="2000" dirty="0"/>
            </a:br>
            <a:r>
              <a:rPr lang="en-US" sz="1400" dirty="0"/>
              <a:t>(Altcoin)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7F8325-76DD-478F-AE1F-7450B5E272FA}"/>
              </a:ext>
            </a:extLst>
          </p:cNvPr>
          <p:cNvSpPr txBox="1"/>
          <p:nvPr/>
        </p:nvSpPr>
        <p:spPr>
          <a:xfrm>
            <a:off x="8686306" y="2460191"/>
            <a:ext cx="1554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Bit-Monero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BBF9F42-00AF-4730-BF50-B950C83EE7E2}"/>
              </a:ext>
            </a:extLst>
          </p:cNvPr>
          <p:cNvSpPr/>
          <p:nvPr/>
        </p:nvSpPr>
        <p:spPr>
          <a:xfrm>
            <a:off x="7682775" y="1651320"/>
            <a:ext cx="3460302" cy="12126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3F67B-657E-44F8-B4D9-549656C2E1A1}"/>
              </a:ext>
            </a:extLst>
          </p:cNvPr>
          <p:cNvSpPr txBox="1"/>
          <p:nvPr/>
        </p:nvSpPr>
        <p:spPr>
          <a:xfrm>
            <a:off x="478808" y="4767180"/>
            <a:ext cx="3723411" cy="1107996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ylfaen" panose="010A0502050306030303" pitchFamily="18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Metaphor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9B0C1-06B9-4E3F-80E0-6833F6F40CDD}"/>
              </a:ext>
            </a:extLst>
          </p:cNvPr>
          <p:cNvSpPr txBox="1"/>
          <p:nvPr/>
        </p:nvSpPr>
        <p:spPr>
          <a:xfrm>
            <a:off x="4485979" y="2978460"/>
            <a:ext cx="214227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Lightning Apps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E477D6-9A69-48E0-A065-D4D393E39C69}"/>
              </a:ext>
            </a:extLst>
          </p:cNvPr>
          <p:cNvSpPr txBox="1"/>
          <p:nvPr/>
        </p:nvSpPr>
        <p:spPr>
          <a:xfrm>
            <a:off x="9833108" y="1617554"/>
            <a:ext cx="23467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Bip300</a:t>
            </a:r>
            <a:b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5050"/>
                </a:solidFill>
                <a:ea typeface="Microsoft Himalaya" panose="01010100010101010101" pitchFamily="2" charset="0"/>
                <a:cs typeface="Microsoft Himalaya" panose="01010100010101010101" pitchFamily="2" charset="0"/>
              </a:rPr>
              <a:t>Sidechains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AD753F42-AE46-4797-A394-DEB9D05D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C56C86A-9FF8-42E7-91D4-7E7B3127AC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1221" y="5177990"/>
            <a:ext cx="526620" cy="5314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0CBD16-A19D-40D3-92B6-1EF1595BF6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9663" y="4893149"/>
            <a:ext cx="526620" cy="531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B2966EA-A4EF-4A16-861D-8AD32B1D5B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9634" y="4738987"/>
            <a:ext cx="526620" cy="5314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77411-4CE5-4E47-B94C-EA4F309AD0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447" y="4403069"/>
            <a:ext cx="526620" cy="5314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A66668-C80E-4B62-8487-3CD87D58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7471" y="4640786"/>
            <a:ext cx="526620" cy="5314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8089E1-649A-428C-B56A-D666C84950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8599" y="4505603"/>
            <a:ext cx="526620" cy="5314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8B08D3-0151-48C5-8FF9-BAA894F2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271" y="1671577"/>
            <a:ext cx="526620" cy="5314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3C2641-5145-4E9D-98A4-D49A976E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8669" y="1551838"/>
            <a:ext cx="526620" cy="5314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CF6215-F2D3-426E-94E3-F6ADB192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3055" y="1181497"/>
            <a:ext cx="526620" cy="531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9881C6-1A2D-4267-A3CB-AC3D6D00F4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079" y="1419214"/>
            <a:ext cx="526620" cy="5314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03B55B-854C-42B4-AA93-40A2E74D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207" y="1284031"/>
            <a:ext cx="526620" cy="5314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BA2A63-C880-4F78-A107-30395DEDAD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6066" y="1775741"/>
            <a:ext cx="514983" cy="51974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CCD40D-8408-42A2-AA76-D1B90362B6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866" y="1772636"/>
            <a:ext cx="526620" cy="5314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5309E0-C590-464A-84E6-3B61E8FD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8243" y="1983058"/>
            <a:ext cx="526620" cy="53148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997756-2EA1-4EB0-B73D-FBE2EC17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3454" y="1342370"/>
            <a:ext cx="526620" cy="5314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CFD7ED-2E1D-43F0-93E5-357F9291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9138" y="1619949"/>
            <a:ext cx="526620" cy="5314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E57E7E-0E1F-4208-BF6B-189C1386ADF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722" y="3253762"/>
            <a:ext cx="526620" cy="5314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DB6840-83CD-401F-A2AA-B21905B2B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1693" y="3099600"/>
            <a:ext cx="526620" cy="53148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89006C-9CAE-4FF9-AAEE-70494BD7B0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0" b="93822" l="7390" r="93533">
                        <a14:foregroundMark x1="33025" y1="22883" x2="50577" y2="56064"/>
                        <a14:foregroundMark x1="50577" y1="56064" x2="75289" y2="68421"/>
                        <a14:foregroundMark x1="75289" y1="68421" x2="84758" y2="44394"/>
                        <a14:foregroundMark x1="84758" y1="44394" x2="85450" y2="20824"/>
                        <a14:foregroundMark x1="85450" y1="20824" x2="70901" y2="10297"/>
                        <a14:foregroundMark x1="11085" y1="62700" x2="24942" y2="78261"/>
                        <a14:foregroundMark x1="24942" y1="78261" x2="50577" y2="78719"/>
                        <a14:foregroundMark x1="50577" y1="78719" x2="72748" y2="63616"/>
                        <a14:foregroundMark x1="72748" y1="63616" x2="76905" y2="50801"/>
                        <a14:foregroundMark x1="76905" y1="61098" x2="64203" y2="76888"/>
                        <a14:foregroundMark x1="64203" y1="76888" x2="44804" y2="86041"/>
                        <a14:foregroundMark x1="44804" y1="86041" x2="22171" y2="71854"/>
                        <a14:foregroundMark x1="22171" y1="71854" x2="22402" y2="65217"/>
                        <a14:foregroundMark x1="43187" y1="90847" x2="43187" y2="90847"/>
                        <a14:foregroundMark x1="39954" y1="91991" x2="39954" y2="91991"/>
                        <a14:foregroundMark x1="33025" y1="93135" x2="33025" y2="93135"/>
                        <a14:foregroundMark x1="19169" y1="61098" x2="33718" y2="77574"/>
                        <a14:foregroundMark x1="33718" y1="77574" x2="40647" y2="55835"/>
                        <a14:foregroundMark x1="40647" y1="55835" x2="66744" y2="54005"/>
                        <a14:foregroundMark x1="66744" y1="54005" x2="76674" y2="59954"/>
                        <a14:foregroundMark x1="76212" y1="36613" x2="44573" y2="41876"/>
                        <a14:foregroundMark x1="44573" y1="41876" x2="74365" y2="54462"/>
                        <a14:foregroundMark x1="74365" y1="54462" x2="83834" y2="32723"/>
                        <a14:foregroundMark x1="83834" y1="32723" x2="84988" y2="31350"/>
                        <a14:foregroundMark x1="93995" y1="40732" x2="93995" y2="40732"/>
                        <a14:foregroundMark x1="23788" y1="82380" x2="53580" y2="73227"/>
                        <a14:foregroundMark x1="53580" y1="73227" x2="53580" y2="73227"/>
                        <a14:foregroundMark x1="74596" y1="61785" x2="41109" y2="85812"/>
                        <a14:foregroundMark x1="41109" y1="85812" x2="30023" y2="86728"/>
                        <a14:foregroundMark x1="7621" y1="73227" x2="8776" y2="54920"/>
                        <a14:foregroundMark x1="11547" y1="55378" x2="18707" y2="74142"/>
                        <a14:foregroundMark x1="18707" y1="74142" x2="21940" y2="69794"/>
                        <a14:foregroundMark x1="35797" y1="48513" x2="55658" y2="32952"/>
                        <a14:foregroundMark x1="55658" y1="32952" x2="33949" y2="29062"/>
                        <a14:foregroundMark x1="33949" y1="29062" x2="53811" y2="12128"/>
                        <a14:foregroundMark x1="53811" y1="12128" x2="54734" y2="12128"/>
                        <a14:foregroundMark x1="74365" y1="27460" x2="85681" y2="44851"/>
                        <a14:foregroundMark x1="85681" y1="44851" x2="78291" y2="21510"/>
                        <a14:foregroundMark x1="78291" y1="21510" x2="49885" y2="35469"/>
                        <a14:foregroundMark x1="49885" y1="35469" x2="33949" y2="54462"/>
                        <a14:foregroundMark x1="33949" y1="54462" x2="48961" y2="70023"/>
                        <a14:foregroundMark x1="48961" y1="70023" x2="51270" y2="81236"/>
                        <a14:foregroundMark x1="62356" y1="18993" x2="33025" y2="49428"/>
                        <a14:foregroundMark x1="33025" y1="49428" x2="31640" y2="52403"/>
                        <a14:foregroundMark x1="29330" y1="43021" x2="39954" y2="31579"/>
                        <a14:foregroundMark x1="37413" y1="29291" x2="20323" y2="55378"/>
                        <a14:foregroundMark x1="20323" y1="55378" x2="20323" y2="56522"/>
                        <a14:foregroundMark x1="9238" y1="69565" x2="28637" y2="81922"/>
                        <a14:foregroundMark x1="28637" y1="81922" x2="51270" y2="72998"/>
                        <a14:foregroundMark x1="86143" y1="38215" x2="89376" y2="59268"/>
                        <a14:foregroundMark x1="89376" y1="59268" x2="73441" y2="76659"/>
                        <a14:foregroundMark x1="73441" y1="76659" x2="40416" y2="61785"/>
                        <a14:foregroundMark x1="40416" y1="61785" x2="28868" y2="38444"/>
                        <a14:foregroundMark x1="28868" y1="38444" x2="38799" y2="17391"/>
                        <a14:foregroundMark x1="38799" y1="17391" x2="61432" y2="24714"/>
                        <a14:foregroundMark x1="61432" y1="24714" x2="69284" y2="42334"/>
                        <a14:foregroundMark x1="88222" y1="31579" x2="87298" y2="30435"/>
                        <a14:foregroundMark x1="87298" y1="28604" x2="87298" y2="28604"/>
                        <a14:foregroundMark x1="47344" y1="93822" x2="47344" y2="93822"/>
                        <a14:backgroundMark x1="21247" y1="5721" x2="16166" y2="14874"/>
                        <a14:backgroundMark x1="83834" y1="6865" x2="98152" y2="17620"/>
                        <a14:backgroundMark x1="97921" y1="66819" x2="72055" y2="99314"/>
                        <a14:backgroundMark x1="3464" y1="72998" x2="9238" y2="972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5405" y="1836673"/>
            <a:ext cx="526620" cy="531485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0B3D6D8-B2A0-42AB-8A58-1E19D443EE2B}"/>
              </a:ext>
            </a:extLst>
          </p:cNvPr>
          <p:cNvCxnSpPr>
            <a:cxnSpLocks/>
          </p:cNvCxnSpPr>
          <p:nvPr/>
        </p:nvCxnSpPr>
        <p:spPr>
          <a:xfrm flipH="1" flipV="1">
            <a:off x="8535337" y="2304121"/>
            <a:ext cx="1627838" cy="220148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44C59B5-A85F-4B4C-86EF-C265A4661FBA}"/>
              </a:ext>
            </a:extLst>
          </p:cNvPr>
          <p:cNvCxnSpPr>
            <a:cxnSpLocks/>
          </p:cNvCxnSpPr>
          <p:nvPr/>
        </p:nvCxnSpPr>
        <p:spPr>
          <a:xfrm flipH="1" flipV="1">
            <a:off x="7458075" y="3705225"/>
            <a:ext cx="1771650" cy="118792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7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0EEC-FEC0-4B28-A9FE-41E6AD8D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13" y="193118"/>
            <a:ext cx="7582349" cy="765175"/>
          </a:xfrm>
        </p:spPr>
        <p:txBody>
          <a:bodyPr/>
          <a:lstStyle/>
          <a:p>
            <a:r>
              <a:rPr lang="en-US" dirty="0"/>
              <a:t>(#2) Base Layer is Safe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6A900-CA78-4E81-A444-D4B1BF74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3B7B-B545-4723-8D44-5CC401310D8B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38651-8AB6-47B8-9EDA-8A4950403778}"/>
              </a:ext>
            </a:extLst>
          </p:cNvPr>
          <p:cNvSpPr/>
          <p:nvPr/>
        </p:nvSpPr>
        <p:spPr>
          <a:xfrm>
            <a:off x="2621552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BC2EB-814E-4F13-AF41-9512C0D3A543}"/>
              </a:ext>
            </a:extLst>
          </p:cNvPr>
          <p:cNvSpPr/>
          <p:nvPr/>
        </p:nvSpPr>
        <p:spPr>
          <a:xfrm>
            <a:off x="3151323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A6AF3-295C-4223-B27D-74F2EAA18D6E}"/>
              </a:ext>
            </a:extLst>
          </p:cNvPr>
          <p:cNvSpPr/>
          <p:nvPr/>
        </p:nvSpPr>
        <p:spPr>
          <a:xfrm>
            <a:off x="3681094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D2848E-968E-4BC0-BBFE-256759C9986C}"/>
              </a:ext>
            </a:extLst>
          </p:cNvPr>
          <p:cNvSpPr/>
          <p:nvPr/>
        </p:nvSpPr>
        <p:spPr>
          <a:xfrm>
            <a:off x="4210865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E89E0-0231-4AD3-AC3C-888ED8F51583}"/>
              </a:ext>
            </a:extLst>
          </p:cNvPr>
          <p:cNvSpPr/>
          <p:nvPr/>
        </p:nvSpPr>
        <p:spPr>
          <a:xfrm>
            <a:off x="4740636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5A1C9-D679-45DD-97F8-2EE6A0516E45}"/>
              </a:ext>
            </a:extLst>
          </p:cNvPr>
          <p:cNvSpPr/>
          <p:nvPr/>
        </p:nvSpPr>
        <p:spPr>
          <a:xfrm>
            <a:off x="5270407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73764C-366B-421B-96BA-73A5C413CD06}"/>
              </a:ext>
            </a:extLst>
          </p:cNvPr>
          <p:cNvSpPr/>
          <p:nvPr/>
        </p:nvSpPr>
        <p:spPr>
          <a:xfrm>
            <a:off x="5843238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A7703-6B28-44B0-ABA5-5E31705D3E4B}"/>
              </a:ext>
            </a:extLst>
          </p:cNvPr>
          <p:cNvSpPr/>
          <p:nvPr/>
        </p:nvSpPr>
        <p:spPr>
          <a:xfrm>
            <a:off x="6373009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3D56C0-9FB4-4860-8B51-6C3DFDEEE672}"/>
              </a:ext>
            </a:extLst>
          </p:cNvPr>
          <p:cNvSpPr/>
          <p:nvPr/>
        </p:nvSpPr>
        <p:spPr>
          <a:xfrm>
            <a:off x="6902780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8675B-1953-43B1-8FE6-BDEB1699D60D}"/>
              </a:ext>
            </a:extLst>
          </p:cNvPr>
          <p:cNvSpPr/>
          <p:nvPr/>
        </p:nvSpPr>
        <p:spPr>
          <a:xfrm>
            <a:off x="7432551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219790-0C3A-462B-AA89-86B53E6C9522}"/>
              </a:ext>
            </a:extLst>
          </p:cNvPr>
          <p:cNvSpPr/>
          <p:nvPr/>
        </p:nvSpPr>
        <p:spPr>
          <a:xfrm>
            <a:off x="7962322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7EBE0F-4D8E-4A38-B1C2-13F38E553C08}"/>
              </a:ext>
            </a:extLst>
          </p:cNvPr>
          <p:cNvSpPr/>
          <p:nvPr/>
        </p:nvSpPr>
        <p:spPr>
          <a:xfrm>
            <a:off x="8492093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D7AA79-6248-493F-8D89-7C03B8D815DB}"/>
              </a:ext>
            </a:extLst>
          </p:cNvPr>
          <p:cNvSpPr/>
          <p:nvPr/>
        </p:nvSpPr>
        <p:spPr>
          <a:xfrm>
            <a:off x="9021864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A1AE5-DE4F-4C33-B4B0-CA1032C1EC02}"/>
              </a:ext>
            </a:extLst>
          </p:cNvPr>
          <p:cNvSpPr/>
          <p:nvPr/>
        </p:nvSpPr>
        <p:spPr>
          <a:xfrm>
            <a:off x="9551635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BA95BC-B207-4320-9BEA-DD34FE4ACBF9}"/>
              </a:ext>
            </a:extLst>
          </p:cNvPr>
          <p:cNvSpPr/>
          <p:nvPr/>
        </p:nvSpPr>
        <p:spPr>
          <a:xfrm>
            <a:off x="10081406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57E083-FCCE-4D2E-8542-0CB725335650}"/>
              </a:ext>
            </a:extLst>
          </p:cNvPr>
          <p:cNvSpPr/>
          <p:nvPr/>
        </p:nvSpPr>
        <p:spPr>
          <a:xfrm>
            <a:off x="10611177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37A263-5A70-441F-BB03-82DD4E707619}"/>
              </a:ext>
            </a:extLst>
          </p:cNvPr>
          <p:cNvSpPr/>
          <p:nvPr/>
        </p:nvSpPr>
        <p:spPr>
          <a:xfrm>
            <a:off x="11140948" y="49413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29077E-9CEE-47F7-AA4A-374F7AE94532}"/>
              </a:ext>
            </a:extLst>
          </p:cNvPr>
          <p:cNvSpPr/>
          <p:nvPr/>
        </p:nvSpPr>
        <p:spPr>
          <a:xfrm>
            <a:off x="2621552" y="5387358"/>
            <a:ext cx="377371" cy="5319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6DBC00-835C-4963-ABF2-452C3CD2ACC3}"/>
              </a:ext>
            </a:extLst>
          </p:cNvPr>
          <p:cNvSpPr/>
          <p:nvPr/>
        </p:nvSpPr>
        <p:spPr>
          <a:xfrm>
            <a:off x="3151323" y="5387358"/>
            <a:ext cx="377371" cy="16846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62B81C-C3F5-4447-A926-90C0B822F8D7}"/>
              </a:ext>
            </a:extLst>
          </p:cNvPr>
          <p:cNvSpPr/>
          <p:nvPr/>
        </p:nvSpPr>
        <p:spPr>
          <a:xfrm>
            <a:off x="3681094" y="5387358"/>
            <a:ext cx="377371" cy="3902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4946A-B28D-4996-9331-F870EC4DFE56}"/>
              </a:ext>
            </a:extLst>
          </p:cNvPr>
          <p:cNvSpPr/>
          <p:nvPr/>
        </p:nvSpPr>
        <p:spPr>
          <a:xfrm>
            <a:off x="4210865" y="5387359"/>
            <a:ext cx="377371" cy="53193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73905-16B0-4BB0-8A69-29B234F4380A}"/>
              </a:ext>
            </a:extLst>
          </p:cNvPr>
          <p:cNvSpPr/>
          <p:nvPr/>
        </p:nvSpPr>
        <p:spPr>
          <a:xfrm>
            <a:off x="4740636" y="5387359"/>
            <a:ext cx="377371" cy="2963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1B1B99-B61C-4B18-8FFD-1F65B81E8D84}"/>
              </a:ext>
            </a:extLst>
          </p:cNvPr>
          <p:cNvSpPr/>
          <p:nvPr/>
        </p:nvSpPr>
        <p:spPr>
          <a:xfrm>
            <a:off x="5270407" y="5387358"/>
            <a:ext cx="377371" cy="70104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54872C-988F-4437-9158-C990E4E008D2}"/>
              </a:ext>
            </a:extLst>
          </p:cNvPr>
          <p:cNvSpPr/>
          <p:nvPr/>
        </p:nvSpPr>
        <p:spPr>
          <a:xfrm>
            <a:off x="5843238" y="5387359"/>
            <a:ext cx="377371" cy="24788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B43403-5750-451B-B7EE-62CE7F248CE7}"/>
              </a:ext>
            </a:extLst>
          </p:cNvPr>
          <p:cNvSpPr/>
          <p:nvPr/>
        </p:nvSpPr>
        <p:spPr>
          <a:xfrm>
            <a:off x="6373009" y="5387358"/>
            <a:ext cx="377371" cy="1747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A01951-7068-45AC-B8A7-A5B25F51EA14}"/>
              </a:ext>
            </a:extLst>
          </p:cNvPr>
          <p:cNvSpPr/>
          <p:nvPr/>
        </p:nvSpPr>
        <p:spPr>
          <a:xfrm>
            <a:off x="6902780" y="5387358"/>
            <a:ext cx="377371" cy="30243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C8B9AC-872B-4D68-97A1-64A35AA25848}"/>
              </a:ext>
            </a:extLst>
          </p:cNvPr>
          <p:cNvSpPr/>
          <p:nvPr/>
        </p:nvSpPr>
        <p:spPr>
          <a:xfrm>
            <a:off x="7432551" y="5387358"/>
            <a:ext cx="377371" cy="7584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2B2CA6-5763-4B55-8BE6-2378F215E330}"/>
              </a:ext>
            </a:extLst>
          </p:cNvPr>
          <p:cNvSpPr/>
          <p:nvPr/>
        </p:nvSpPr>
        <p:spPr>
          <a:xfrm>
            <a:off x="7962322" y="5387358"/>
            <a:ext cx="377371" cy="2298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7C205D-7116-4BC3-B1AE-2DFA7C5D4E5D}"/>
              </a:ext>
            </a:extLst>
          </p:cNvPr>
          <p:cNvSpPr/>
          <p:nvPr/>
        </p:nvSpPr>
        <p:spPr>
          <a:xfrm>
            <a:off x="8492093" y="5387358"/>
            <a:ext cx="377371" cy="35084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0BF59C-C9AB-4221-98D8-44E6DBE68108}"/>
              </a:ext>
            </a:extLst>
          </p:cNvPr>
          <p:cNvSpPr/>
          <p:nvPr/>
        </p:nvSpPr>
        <p:spPr>
          <a:xfrm>
            <a:off x="9021864" y="5394848"/>
            <a:ext cx="377371" cy="57823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256965-B784-40AE-8F2F-E1CE9AAD9FF5}"/>
              </a:ext>
            </a:extLst>
          </p:cNvPr>
          <p:cNvSpPr/>
          <p:nvPr/>
        </p:nvSpPr>
        <p:spPr>
          <a:xfrm>
            <a:off x="9551635" y="5387359"/>
            <a:ext cx="377371" cy="13743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33C5F2-6520-4CBC-9159-E3D65DF6BFCE}"/>
              </a:ext>
            </a:extLst>
          </p:cNvPr>
          <p:cNvSpPr/>
          <p:nvPr/>
        </p:nvSpPr>
        <p:spPr>
          <a:xfrm>
            <a:off x="10081406" y="5387358"/>
            <a:ext cx="377371" cy="57133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AC2B-7171-45E4-AB93-CB35EEB6D900}"/>
              </a:ext>
            </a:extLst>
          </p:cNvPr>
          <p:cNvSpPr/>
          <p:nvPr/>
        </p:nvSpPr>
        <p:spPr>
          <a:xfrm>
            <a:off x="10611177" y="5387359"/>
            <a:ext cx="377371" cy="45229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F06CB-6941-4537-9C4E-E984AB8FCDCE}"/>
              </a:ext>
            </a:extLst>
          </p:cNvPr>
          <p:cNvSpPr/>
          <p:nvPr/>
        </p:nvSpPr>
        <p:spPr>
          <a:xfrm>
            <a:off x="11140948" y="5387359"/>
            <a:ext cx="377371" cy="61975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AE2E5D-1E92-44C9-ABF6-E16CEBC089E5}"/>
              </a:ext>
            </a:extLst>
          </p:cNvPr>
          <p:cNvCxnSpPr>
            <a:cxnSpLocks/>
          </p:cNvCxnSpPr>
          <p:nvPr/>
        </p:nvCxnSpPr>
        <p:spPr>
          <a:xfrm>
            <a:off x="2133600" y="5129993"/>
            <a:ext cx="9891971" cy="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F2F1757-5F57-4758-9944-B8C5205AF5B7}"/>
              </a:ext>
            </a:extLst>
          </p:cNvPr>
          <p:cNvSpPr/>
          <p:nvPr/>
        </p:nvSpPr>
        <p:spPr>
          <a:xfrm>
            <a:off x="2621552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9BB48D-C265-42BD-B2DA-DE451DE70C25}"/>
              </a:ext>
            </a:extLst>
          </p:cNvPr>
          <p:cNvSpPr/>
          <p:nvPr/>
        </p:nvSpPr>
        <p:spPr>
          <a:xfrm>
            <a:off x="3151323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F024B3-6A10-4CEA-9407-38C35BE3E184}"/>
              </a:ext>
            </a:extLst>
          </p:cNvPr>
          <p:cNvSpPr/>
          <p:nvPr/>
        </p:nvSpPr>
        <p:spPr>
          <a:xfrm>
            <a:off x="3681094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E43CC0-9376-47DD-9944-6350D8E3CE15}"/>
              </a:ext>
            </a:extLst>
          </p:cNvPr>
          <p:cNvSpPr/>
          <p:nvPr/>
        </p:nvSpPr>
        <p:spPr>
          <a:xfrm>
            <a:off x="4210865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09E53B-1231-4251-8545-6472EFA8C36B}"/>
              </a:ext>
            </a:extLst>
          </p:cNvPr>
          <p:cNvSpPr/>
          <p:nvPr/>
        </p:nvSpPr>
        <p:spPr>
          <a:xfrm>
            <a:off x="4740636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244138-A3A4-4C4D-8DB1-A5C51A79B0DE}"/>
              </a:ext>
            </a:extLst>
          </p:cNvPr>
          <p:cNvSpPr/>
          <p:nvPr/>
        </p:nvSpPr>
        <p:spPr>
          <a:xfrm>
            <a:off x="5270407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3638E9-17F6-45F7-A61E-D455D15EF2F9}"/>
              </a:ext>
            </a:extLst>
          </p:cNvPr>
          <p:cNvSpPr/>
          <p:nvPr/>
        </p:nvSpPr>
        <p:spPr>
          <a:xfrm>
            <a:off x="5843238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621C02-F7CB-4084-B2B8-C019CA25D650}"/>
              </a:ext>
            </a:extLst>
          </p:cNvPr>
          <p:cNvSpPr/>
          <p:nvPr/>
        </p:nvSpPr>
        <p:spPr>
          <a:xfrm>
            <a:off x="6373009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92E659-8EFD-4FC8-B6CC-232AEFEEBA84}"/>
              </a:ext>
            </a:extLst>
          </p:cNvPr>
          <p:cNvSpPr/>
          <p:nvPr/>
        </p:nvSpPr>
        <p:spPr>
          <a:xfrm>
            <a:off x="6902780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A9A7BC-37E5-4E23-A130-9D4EFE774F00}"/>
              </a:ext>
            </a:extLst>
          </p:cNvPr>
          <p:cNvSpPr/>
          <p:nvPr/>
        </p:nvSpPr>
        <p:spPr>
          <a:xfrm>
            <a:off x="7432551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472DDF-751B-4BB9-BA81-DE8B90D1CB31}"/>
              </a:ext>
            </a:extLst>
          </p:cNvPr>
          <p:cNvSpPr/>
          <p:nvPr/>
        </p:nvSpPr>
        <p:spPr>
          <a:xfrm>
            <a:off x="7962322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E63CC-6551-4CA3-B1FD-8CB678E2F02B}"/>
              </a:ext>
            </a:extLst>
          </p:cNvPr>
          <p:cNvSpPr/>
          <p:nvPr/>
        </p:nvSpPr>
        <p:spPr>
          <a:xfrm>
            <a:off x="8492093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C2FBF9-22E7-4B37-84B0-E76519C8E19B}"/>
              </a:ext>
            </a:extLst>
          </p:cNvPr>
          <p:cNvSpPr/>
          <p:nvPr/>
        </p:nvSpPr>
        <p:spPr>
          <a:xfrm>
            <a:off x="9021864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7A2C3E-DDE3-41D5-B7B3-0ABCC564F6D3}"/>
              </a:ext>
            </a:extLst>
          </p:cNvPr>
          <p:cNvSpPr/>
          <p:nvPr/>
        </p:nvSpPr>
        <p:spPr>
          <a:xfrm>
            <a:off x="9551635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8D3A5FB-4DF9-4522-8BDD-E372E3CBC355}"/>
              </a:ext>
            </a:extLst>
          </p:cNvPr>
          <p:cNvSpPr/>
          <p:nvPr/>
        </p:nvSpPr>
        <p:spPr>
          <a:xfrm>
            <a:off x="10081406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8562E8F-473C-4077-8134-EDEDFD8B0F45}"/>
              </a:ext>
            </a:extLst>
          </p:cNvPr>
          <p:cNvSpPr/>
          <p:nvPr/>
        </p:nvSpPr>
        <p:spPr>
          <a:xfrm>
            <a:off x="10611177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6220EB-62C3-4B3E-9F94-6C3F7A4031DD}"/>
              </a:ext>
            </a:extLst>
          </p:cNvPr>
          <p:cNvSpPr/>
          <p:nvPr/>
        </p:nvSpPr>
        <p:spPr>
          <a:xfrm>
            <a:off x="11140948" y="1726557"/>
            <a:ext cx="377371" cy="365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2FF067-0339-4826-A147-AA68E757B4E6}"/>
              </a:ext>
            </a:extLst>
          </p:cNvPr>
          <p:cNvSpPr/>
          <p:nvPr/>
        </p:nvSpPr>
        <p:spPr>
          <a:xfrm>
            <a:off x="2621552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400C35-7A1B-446F-B91B-2CDC13914E0A}"/>
              </a:ext>
            </a:extLst>
          </p:cNvPr>
          <p:cNvSpPr/>
          <p:nvPr/>
        </p:nvSpPr>
        <p:spPr>
          <a:xfrm>
            <a:off x="3151323" y="2172610"/>
            <a:ext cx="377371" cy="15871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FE193E-3468-466E-8900-8A9E35AD5B72}"/>
              </a:ext>
            </a:extLst>
          </p:cNvPr>
          <p:cNvSpPr/>
          <p:nvPr/>
        </p:nvSpPr>
        <p:spPr>
          <a:xfrm>
            <a:off x="3681094" y="2172611"/>
            <a:ext cx="377371" cy="8084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E45732-F5CC-4C51-A9E4-BAD82DA2EB82}"/>
              </a:ext>
            </a:extLst>
          </p:cNvPr>
          <p:cNvSpPr/>
          <p:nvPr/>
        </p:nvSpPr>
        <p:spPr>
          <a:xfrm>
            <a:off x="4210865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9CA8F7-0565-49BD-AB91-BD5A74B76A46}"/>
              </a:ext>
            </a:extLst>
          </p:cNvPr>
          <p:cNvSpPr/>
          <p:nvPr/>
        </p:nvSpPr>
        <p:spPr>
          <a:xfrm>
            <a:off x="4740636" y="2172610"/>
            <a:ext cx="377371" cy="117955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727E16-2776-4373-B17F-A0646319890E}"/>
              </a:ext>
            </a:extLst>
          </p:cNvPr>
          <p:cNvSpPr/>
          <p:nvPr/>
        </p:nvSpPr>
        <p:spPr>
          <a:xfrm>
            <a:off x="5270407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D4C8E4-B016-4D32-9A11-D4CF0D139A2C}"/>
              </a:ext>
            </a:extLst>
          </p:cNvPr>
          <p:cNvSpPr/>
          <p:nvPr/>
        </p:nvSpPr>
        <p:spPr>
          <a:xfrm>
            <a:off x="5843238" y="2172610"/>
            <a:ext cx="377371" cy="69232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401CFB-070F-42E0-AEC5-C3C36C0ECC17}"/>
              </a:ext>
            </a:extLst>
          </p:cNvPr>
          <p:cNvSpPr/>
          <p:nvPr/>
        </p:nvSpPr>
        <p:spPr>
          <a:xfrm>
            <a:off x="6373009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A7E968-4568-4C9B-ACC6-EE06F21EE13C}"/>
              </a:ext>
            </a:extLst>
          </p:cNvPr>
          <p:cNvSpPr/>
          <p:nvPr/>
        </p:nvSpPr>
        <p:spPr>
          <a:xfrm>
            <a:off x="6902780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16804A-2588-4F52-9D9A-BDBCBEC12511}"/>
              </a:ext>
            </a:extLst>
          </p:cNvPr>
          <p:cNvSpPr/>
          <p:nvPr/>
        </p:nvSpPr>
        <p:spPr>
          <a:xfrm>
            <a:off x="7432551" y="2172610"/>
            <a:ext cx="377371" cy="139744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BBD8DD-8783-4422-80A6-B58A29941A34}"/>
              </a:ext>
            </a:extLst>
          </p:cNvPr>
          <p:cNvSpPr/>
          <p:nvPr/>
        </p:nvSpPr>
        <p:spPr>
          <a:xfrm>
            <a:off x="7962322" y="2172610"/>
            <a:ext cx="377371" cy="86876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FAA276-CF36-44BC-94C4-60445FE3F211}"/>
              </a:ext>
            </a:extLst>
          </p:cNvPr>
          <p:cNvSpPr/>
          <p:nvPr/>
        </p:nvSpPr>
        <p:spPr>
          <a:xfrm>
            <a:off x="8492093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4D7C7F-9EEA-4108-B25C-2A5AE59A8BD0}"/>
              </a:ext>
            </a:extLst>
          </p:cNvPr>
          <p:cNvSpPr/>
          <p:nvPr/>
        </p:nvSpPr>
        <p:spPr>
          <a:xfrm>
            <a:off x="9021864" y="2172610"/>
            <a:ext cx="377371" cy="10425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7C49219-3690-43BF-B1DA-DE37297629E6}"/>
              </a:ext>
            </a:extLst>
          </p:cNvPr>
          <p:cNvSpPr/>
          <p:nvPr/>
        </p:nvSpPr>
        <p:spPr>
          <a:xfrm>
            <a:off x="9551635" y="2172610"/>
            <a:ext cx="377371" cy="144098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6D7125-2E39-44F8-817D-F30FA23C03D9}"/>
              </a:ext>
            </a:extLst>
          </p:cNvPr>
          <p:cNvSpPr/>
          <p:nvPr/>
        </p:nvSpPr>
        <p:spPr>
          <a:xfrm>
            <a:off x="10081406" y="2172610"/>
            <a:ext cx="377371" cy="14814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851D77-D0A9-4B6B-9F25-802361E63D3B}"/>
              </a:ext>
            </a:extLst>
          </p:cNvPr>
          <p:cNvSpPr/>
          <p:nvPr/>
        </p:nvSpPr>
        <p:spPr>
          <a:xfrm>
            <a:off x="10611177" y="2172610"/>
            <a:ext cx="377371" cy="136534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9510967-146D-4FD8-9685-E586B1BD5C64}"/>
              </a:ext>
            </a:extLst>
          </p:cNvPr>
          <p:cNvSpPr/>
          <p:nvPr/>
        </p:nvSpPr>
        <p:spPr>
          <a:xfrm>
            <a:off x="11723292" y="1374379"/>
            <a:ext cx="2345558" cy="332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510EB5-13B8-48B9-8FD7-F94497B73ADB}"/>
              </a:ext>
            </a:extLst>
          </p:cNvPr>
          <p:cNvSpPr/>
          <p:nvPr/>
        </p:nvSpPr>
        <p:spPr>
          <a:xfrm>
            <a:off x="11140948" y="2172611"/>
            <a:ext cx="377371" cy="74267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19E838-B532-4058-B6C2-141C198C0C41}"/>
              </a:ext>
            </a:extLst>
          </p:cNvPr>
          <p:cNvSpPr txBox="1"/>
          <p:nvPr/>
        </p:nvSpPr>
        <p:spPr>
          <a:xfrm>
            <a:off x="137214" y="5011339"/>
            <a:ext cx="240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Layer 1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(Bitcoin Core)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C4B08-F529-46DE-AE77-D68D7D55095B}"/>
              </a:ext>
            </a:extLst>
          </p:cNvPr>
          <p:cNvSpPr/>
          <p:nvPr/>
        </p:nvSpPr>
        <p:spPr>
          <a:xfrm>
            <a:off x="8692038" y="222105"/>
            <a:ext cx="377371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3EAACC-39CE-48B2-A2F5-963CFCF5C7D3}"/>
              </a:ext>
            </a:extLst>
          </p:cNvPr>
          <p:cNvSpPr/>
          <p:nvPr/>
        </p:nvSpPr>
        <p:spPr>
          <a:xfrm>
            <a:off x="10270091" y="137901"/>
            <a:ext cx="377371" cy="64109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522AD07-B14E-41EA-8562-9060CEAD4732}"/>
              </a:ext>
            </a:extLst>
          </p:cNvPr>
          <p:cNvSpPr txBox="1"/>
          <p:nvPr/>
        </p:nvSpPr>
        <p:spPr>
          <a:xfrm>
            <a:off x="9173871" y="103181"/>
            <a:ext cx="12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Block Header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2383B4-B830-4402-8D81-E8983385CB7A}"/>
              </a:ext>
            </a:extLst>
          </p:cNvPr>
          <p:cNvSpPr txBox="1"/>
          <p:nvPr/>
        </p:nvSpPr>
        <p:spPr>
          <a:xfrm>
            <a:off x="10708134" y="93784"/>
            <a:ext cx="140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List of transactions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EFB47E5-88D7-42C9-8BF1-D31A4414D666}"/>
              </a:ext>
            </a:extLst>
          </p:cNvPr>
          <p:cNvCxnSpPr>
            <a:cxnSpLocks/>
          </p:cNvCxnSpPr>
          <p:nvPr/>
        </p:nvCxnSpPr>
        <p:spPr>
          <a:xfrm>
            <a:off x="2133600" y="1915245"/>
            <a:ext cx="9891971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37ADD63-248F-40E0-891F-EDA23B0DEC3A}"/>
              </a:ext>
            </a:extLst>
          </p:cNvPr>
          <p:cNvSpPr/>
          <p:nvPr/>
        </p:nvSpPr>
        <p:spPr>
          <a:xfrm>
            <a:off x="8492093" y="60325"/>
            <a:ext cx="3533478" cy="842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7C4763-84A2-4D82-A0B9-C65C56FCECBC}"/>
              </a:ext>
            </a:extLst>
          </p:cNvPr>
          <p:cNvCxnSpPr>
            <a:cxnSpLocks/>
          </p:cNvCxnSpPr>
          <p:nvPr/>
        </p:nvCxnSpPr>
        <p:spPr>
          <a:xfrm>
            <a:off x="10081406" y="115599"/>
            <a:ext cx="0" cy="751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ACD83EC-FFE2-419F-A594-B1941B39E2C1}"/>
              </a:ext>
            </a:extLst>
          </p:cNvPr>
          <p:cNvSpPr txBox="1"/>
          <p:nvPr/>
        </p:nvSpPr>
        <p:spPr>
          <a:xfrm>
            <a:off x="3814828" y="1028538"/>
            <a:ext cx="15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January 2021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D45CE7-F095-4AE2-8579-E476AE9F6928}"/>
              </a:ext>
            </a:extLst>
          </p:cNvPr>
          <p:cNvSpPr txBox="1"/>
          <p:nvPr/>
        </p:nvSpPr>
        <p:spPr>
          <a:xfrm>
            <a:off x="5575305" y="1045725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February 2021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75B2D1-943C-414C-A276-19DC4CE46D45}"/>
              </a:ext>
            </a:extLst>
          </p:cNvPr>
          <p:cNvSpPr txBox="1"/>
          <p:nvPr/>
        </p:nvSpPr>
        <p:spPr>
          <a:xfrm>
            <a:off x="7432551" y="1050308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March 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4AAE12E-9800-4F7C-B599-E25A431F11BA}"/>
              </a:ext>
            </a:extLst>
          </p:cNvPr>
          <p:cNvSpPr txBox="1"/>
          <p:nvPr/>
        </p:nvSpPr>
        <p:spPr>
          <a:xfrm>
            <a:off x="1744825" y="1025796"/>
            <a:ext cx="179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December 2020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FE88991-6CBA-4C0B-829F-F4EEA166954D}"/>
              </a:ext>
            </a:extLst>
          </p:cNvPr>
          <p:cNvSpPr txBox="1"/>
          <p:nvPr/>
        </p:nvSpPr>
        <p:spPr>
          <a:xfrm>
            <a:off x="9289797" y="1068042"/>
            <a:ext cx="20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April 2021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B429B36-26AC-49E4-AB56-682AF343397A}"/>
              </a:ext>
            </a:extLst>
          </p:cNvPr>
          <p:cNvSpPr/>
          <p:nvPr/>
        </p:nvSpPr>
        <p:spPr>
          <a:xfrm>
            <a:off x="703462" y="1343580"/>
            <a:ext cx="1701427" cy="268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A68B585-DECB-41E1-862F-EDDB143B45C5}"/>
              </a:ext>
            </a:extLst>
          </p:cNvPr>
          <p:cNvSpPr txBox="1"/>
          <p:nvPr/>
        </p:nvSpPr>
        <p:spPr>
          <a:xfrm>
            <a:off x="206253" y="2032875"/>
            <a:ext cx="2152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Layer 2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(Bit-Monero)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05707C-21AF-41F5-AA77-A1AA010F75E9}"/>
              </a:ext>
            </a:extLst>
          </p:cNvPr>
          <p:cNvCxnSpPr>
            <a:cxnSpLocks/>
          </p:cNvCxnSpPr>
          <p:nvPr/>
        </p:nvCxnSpPr>
        <p:spPr>
          <a:xfrm flipV="1">
            <a:off x="137214" y="1459599"/>
            <a:ext cx="11901316" cy="299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DF249E7-1CF3-4A29-9910-8B3F6109AEF8}"/>
              </a:ext>
            </a:extLst>
          </p:cNvPr>
          <p:cNvCxnSpPr>
            <a:cxnSpLocks/>
          </p:cNvCxnSpPr>
          <p:nvPr/>
        </p:nvCxnSpPr>
        <p:spPr>
          <a:xfrm flipV="1">
            <a:off x="124255" y="4739063"/>
            <a:ext cx="11901316" cy="2992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087AC4-9064-444D-B0BC-018DC7EF9505}"/>
              </a:ext>
            </a:extLst>
          </p:cNvPr>
          <p:cNvCxnSpPr>
            <a:cxnSpLocks/>
          </p:cNvCxnSpPr>
          <p:nvPr/>
        </p:nvCxnSpPr>
        <p:spPr>
          <a:xfrm>
            <a:off x="103554" y="970446"/>
            <a:ext cx="12088446" cy="195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2">
            <a:extLst>
              <a:ext uri="{FF2B5EF4-FFF2-40B4-BE49-F238E27FC236}">
                <a16:creationId xmlns:a16="http://schemas.microsoft.com/office/drawing/2014/main" id="{1E545C8B-F922-4191-8FF3-25EFED034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Footer Placeholder 4">
            <a:extLst>
              <a:ext uri="{FF2B5EF4-FFF2-40B4-BE49-F238E27FC236}">
                <a16:creationId xmlns:a16="http://schemas.microsoft.com/office/drawing/2014/main" id="{956780BF-7302-4468-96C2-18DF85DD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379" y="6378499"/>
            <a:ext cx="11447813" cy="365125"/>
          </a:xfrm>
        </p:spPr>
        <p:txBody>
          <a:bodyPr/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Telegram:</a:t>
            </a:r>
            <a:r>
              <a:rPr lang="en-US" dirty="0"/>
              <a:t> t.me/</a:t>
            </a:r>
            <a:r>
              <a:rPr lang="en-US" dirty="0" err="1"/>
              <a:t>DcInsiders</a:t>
            </a:r>
            <a:r>
              <a:rPr lang="en-US" dirty="0"/>
              <a:t>    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Website: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/>
              <a:t>www.bip300.info        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Paul’s Twitter: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/>
              <a:t>@truthcoin</a:t>
            </a:r>
          </a:p>
        </p:txBody>
      </p:sp>
    </p:spTree>
    <p:extLst>
      <p:ext uri="{BB962C8B-B14F-4D97-AF65-F5344CB8AC3E}">
        <p14:creationId xmlns:p14="http://schemas.microsoft.com/office/powerpoint/2010/main" val="157593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Microsoft Office PowerPoint</Application>
  <PresentationFormat>Widescreen</PresentationFormat>
  <Paragraphs>245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Sylfaen</vt:lpstr>
      <vt:lpstr>Office Theme</vt:lpstr>
      <vt:lpstr>Bip300: Getting to 100% Bitcoin Dominance (and Beyond)</vt:lpstr>
      <vt:lpstr>The Concept, in One Slide</vt:lpstr>
      <vt:lpstr>The Goal</vt:lpstr>
      <vt:lpstr>Fringe Ideas</vt:lpstr>
      <vt:lpstr>Three Aspects</vt:lpstr>
      <vt:lpstr>(#1) Full Autonomy</vt:lpstr>
      <vt:lpstr>(#1) Full Autonomy</vt:lpstr>
      <vt:lpstr>(#1) Full Autonomy</vt:lpstr>
      <vt:lpstr>(#2) Base Layer is Safe</vt:lpstr>
      <vt:lpstr>(#2) Base Layer is Safe</vt:lpstr>
      <vt:lpstr>(#3) Improve Mining Incentives (Bip 301)</vt:lpstr>
      <vt:lpstr>What do we use BIP 300 for…?</vt:lpstr>
      <vt:lpstr>Altcoins we should copy (?): zCash</vt:lpstr>
      <vt:lpstr>Losing Customers to Monero (?)</vt:lpstr>
      <vt:lpstr>PowerPoint Presentation</vt:lpstr>
      <vt:lpstr>PowerPoint Presentation</vt:lpstr>
      <vt:lpstr>Screenshot #1 from  www.truthcoin.info/blog/bitnames/ </vt:lpstr>
      <vt:lpstr>Screenshot #2 from  www.truthcoin.info/blog/bitnames/ </vt:lpstr>
      <vt:lpstr>Screenshot #3 from  www.truthcoin.info/blog/bitnames/ </vt:lpstr>
      <vt:lpstr>Altcoins we should copy (?): XCP / BitAssets / ERC20</vt:lpstr>
      <vt:lpstr>Altcoins we should copy (?): Sia</vt:lpstr>
      <vt:lpstr>Prediction Markets</vt:lpstr>
      <vt:lpstr>Prediction Markets</vt:lpstr>
      <vt:lpstr>Prediction Markets</vt:lpstr>
      <vt:lpstr>Prediction Markets</vt:lpstr>
      <vt:lpstr>Finally: How Bip300 Improves Layer1</vt:lpstr>
      <vt:lpstr>How to Get Bip300 Faster</vt:lpstr>
      <vt:lpstr>Thank You   for Your Attention!  (Find me and talk to me!)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Sztorc</dc:creator>
  <cp:lastModifiedBy>Paul Sztorc</cp:lastModifiedBy>
  <cp:revision>80</cp:revision>
  <dcterms:created xsi:type="dcterms:W3CDTF">2021-05-30T23:14:00Z</dcterms:created>
  <dcterms:modified xsi:type="dcterms:W3CDTF">2021-06-04T14:52:08Z</dcterms:modified>
</cp:coreProperties>
</file>